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2"/>
  </p:notesMasterIdLst>
  <p:sldIdLst>
    <p:sldId id="2465" r:id="rId3"/>
    <p:sldId id="2501" r:id="rId4"/>
    <p:sldId id="2503" r:id="rId5"/>
    <p:sldId id="2446" r:id="rId6"/>
    <p:sldId id="2504" r:id="rId7"/>
    <p:sldId id="2505" r:id="rId8"/>
    <p:sldId id="2506" r:id="rId9"/>
    <p:sldId id="2507" r:id="rId10"/>
    <p:sldId id="245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4B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6" autoAdjust="0"/>
    <p:restoredTop sz="94660"/>
  </p:normalViewPr>
  <p:slideViewPr>
    <p:cSldViewPr snapToGrid="0">
      <p:cViewPr varScale="1">
        <p:scale>
          <a:sx n="81" d="100"/>
          <a:sy n="81" d="100"/>
        </p:scale>
        <p:origin x="405"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DC2141-5C73-4470-A2F4-9EF28488402C}" type="datetimeFigureOut">
              <a:rPr lang="en-AU" smtClean="0"/>
              <a:t>28/01/2026</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B0C404-8BA5-4755-87FE-C7F3996726F6}" type="slidenum">
              <a:rPr lang="en-AU" smtClean="0"/>
              <a:t>‹#›</a:t>
            </a:fld>
            <a:endParaRPr lang="en-AU"/>
          </a:p>
        </p:txBody>
      </p:sp>
    </p:spTree>
    <p:extLst>
      <p:ext uri="{BB962C8B-B14F-4D97-AF65-F5344CB8AC3E}">
        <p14:creationId xmlns:p14="http://schemas.microsoft.com/office/powerpoint/2010/main" val="1716838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4" name="Google Shape;32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A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74F62-4D0C-384E-A240-4E91AADEE5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079D9A19-8FE7-2FDD-260D-E154A16431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5EBB942-60CE-D99B-1710-B75C4B12B39A}"/>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5" name="Footer Placeholder 4">
            <a:extLst>
              <a:ext uri="{FF2B5EF4-FFF2-40B4-BE49-F238E27FC236}">
                <a16:creationId xmlns:a16="http://schemas.microsoft.com/office/drawing/2014/main" id="{4A0F4631-071B-255B-E86E-BB5C46BCEFC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B057465-7538-CB48-656D-B2B26DB56751}"/>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929869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0C0A3-A486-E3A0-9E37-B28B4F278F69}"/>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4B899EF4-7580-B6DA-4D4A-731681F3D9C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65F61BA-42D3-CE98-499B-6AE01B74686E}"/>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5" name="Footer Placeholder 4">
            <a:extLst>
              <a:ext uri="{FF2B5EF4-FFF2-40B4-BE49-F238E27FC236}">
                <a16:creationId xmlns:a16="http://schemas.microsoft.com/office/drawing/2014/main" id="{31671A50-2645-6F36-54D8-2CD8B2F3B76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0513FF1-F584-5BB3-88F3-0868C0C2EEB4}"/>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115144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68CCF-73F0-24FA-1260-E2F9376A25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4EF80769-70A9-CD48-C71A-076F1486E6C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840988-BEB2-155B-67A4-4C0F4F40639F}"/>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5" name="Footer Placeholder 4">
            <a:extLst>
              <a:ext uri="{FF2B5EF4-FFF2-40B4-BE49-F238E27FC236}">
                <a16:creationId xmlns:a16="http://schemas.microsoft.com/office/drawing/2014/main" id="{152C6AF5-01CD-7A55-F55F-9488D01D306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5B51655-C6C6-F7BD-6279-2F2AE37365D6}"/>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3627825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FBDAB-AB9B-9B76-9ECE-BCF64C4A0213}"/>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56970F13-A835-6E76-9308-A070A875C78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CF8D3A6D-551D-1A6C-3A40-2E06970766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28783687-429F-E830-66C6-C79669DB9FBD}"/>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6" name="Footer Placeholder 5">
            <a:extLst>
              <a:ext uri="{FF2B5EF4-FFF2-40B4-BE49-F238E27FC236}">
                <a16:creationId xmlns:a16="http://schemas.microsoft.com/office/drawing/2014/main" id="{E7237460-3572-9598-B7B6-D82A07F18E92}"/>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F128F17-D032-6B48-37A8-574CA1116778}"/>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1786295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C376D-BEEC-3751-79B1-24385CF26C40}"/>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EB979962-A2E1-37B6-A682-A187D2BD02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457F1E-4E1C-4346-D785-76C47A59D0D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53153A91-9E1E-2830-FE22-018E8798B5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1379CEE-0DB6-010A-53EC-69A395757F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1EB8336-1BA2-5AE4-41EC-1FCCF8BF9539}"/>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8" name="Footer Placeholder 7">
            <a:extLst>
              <a:ext uri="{FF2B5EF4-FFF2-40B4-BE49-F238E27FC236}">
                <a16:creationId xmlns:a16="http://schemas.microsoft.com/office/drawing/2014/main" id="{DFBC90FE-E0D7-4D8E-FD31-0E51B2BA5F5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3DFFF9EF-3F9F-5A20-470F-BA160DBAA878}"/>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2646247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41FE1-40F6-869E-1F69-C880D0C7A05C}"/>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3D4FF4A3-A899-CB79-F250-A2BC86F38FA3}"/>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4" name="Footer Placeholder 3">
            <a:extLst>
              <a:ext uri="{FF2B5EF4-FFF2-40B4-BE49-F238E27FC236}">
                <a16:creationId xmlns:a16="http://schemas.microsoft.com/office/drawing/2014/main" id="{6F4E5F53-2B5E-3D8A-702F-1B0D6503786F}"/>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FF7C4EF8-661F-6700-78CC-82954241AD08}"/>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2482052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35191E-6285-48B8-7C7E-A5BEE76EA9FD}"/>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3" name="Footer Placeholder 2">
            <a:extLst>
              <a:ext uri="{FF2B5EF4-FFF2-40B4-BE49-F238E27FC236}">
                <a16:creationId xmlns:a16="http://schemas.microsoft.com/office/drawing/2014/main" id="{C316F88D-0717-03BA-B074-7BC35C714B6E}"/>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85E6329-CFFA-FE25-15F1-3F69BA149C10}"/>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3576736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CB6E-97A3-3957-E585-673CAABA46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EB75F22-4CCA-2B87-EC05-367A38D5E7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9B6E1681-0672-4A21-54A8-BA9A74519A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A572DC-5628-3234-6B97-5E339884E09E}"/>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6" name="Footer Placeholder 5">
            <a:extLst>
              <a:ext uri="{FF2B5EF4-FFF2-40B4-BE49-F238E27FC236}">
                <a16:creationId xmlns:a16="http://schemas.microsoft.com/office/drawing/2014/main" id="{82917730-B8C2-AE24-D940-47204F8E473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6EA65CC-E38D-D67E-55B4-1AC19176A73F}"/>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3888339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F7E35-6187-E83D-1527-D7961F5EC0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FC8FB14D-96F8-8B71-C545-573D380ED2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FEEF6CBB-ED1C-6367-501D-9AF010AF3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9D0179-F0EB-FEDE-D9C4-DE884605D15A}"/>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6" name="Footer Placeholder 5">
            <a:extLst>
              <a:ext uri="{FF2B5EF4-FFF2-40B4-BE49-F238E27FC236}">
                <a16:creationId xmlns:a16="http://schemas.microsoft.com/office/drawing/2014/main" id="{6299E6A9-12BB-FAA6-E02F-174EF0749C10}"/>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DAD07CE-2CCE-D078-5D5E-599C4F3A4342}"/>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2301566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C621-5C7E-9368-324D-6999B8B059BF}"/>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9C585075-BE85-AB39-AB7F-7F151E9186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DED107A-350E-D8D6-2229-32B235A5C085}"/>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5" name="Footer Placeholder 4">
            <a:extLst>
              <a:ext uri="{FF2B5EF4-FFF2-40B4-BE49-F238E27FC236}">
                <a16:creationId xmlns:a16="http://schemas.microsoft.com/office/drawing/2014/main" id="{1EA4085A-9DAC-274D-A010-E61E28CE1B1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30732BF-27C1-1BE1-8FF6-03390E63AACC}"/>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3142901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5FAB2D-9510-6065-2DB4-26AAAA9CA7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E303E1EF-D80D-0D35-C074-E47BBAE11C2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5046806-EE58-3CF8-C8CD-24B0339E2AAD}"/>
              </a:ext>
            </a:extLst>
          </p:cNvPr>
          <p:cNvSpPr>
            <a:spLocks noGrp="1"/>
          </p:cNvSpPr>
          <p:nvPr>
            <p:ph type="dt" sz="half" idx="10"/>
          </p:nvPr>
        </p:nvSpPr>
        <p:spPr/>
        <p:txBody>
          <a:bodyPr/>
          <a:lstStyle/>
          <a:p>
            <a:fld id="{9B68523F-A3D7-4BCE-A959-A1DDD42477F9}" type="datetimeFigureOut">
              <a:rPr lang="en-AU" smtClean="0"/>
              <a:t>28/01/2026</a:t>
            </a:fld>
            <a:endParaRPr lang="en-AU"/>
          </a:p>
        </p:txBody>
      </p:sp>
      <p:sp>
        <p:nvSpPr>
          <p:cNvPr id="5" name="Footer Placeholder 4">
            <a:extLst>
              <a:ext uri="{FF2B5EF4-FFF2-40B4-BE49-F238E27FC236}">
                <a16:creationId xmlns:a16="http://schemas.microsoft.com/office/drawing/2014/main" id="{5987393D-B3F2-8637-581D-EF70BA4AB84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3E5579B-F6FC-DBFA-75D3-D5B9DD9BB51E}"/>
              </a:ext>
            </a:extLst>
          </p:cNvPr>
          <p:cNvSpPr>
            <a:spLocks noGrp="1"/>
          </p:cNvSpPr>
          <p:nvPr>
            <p:ph type="sldNum" sz="quarter" idx="12"/>
          </p:nvPr>
        </p:nvSpPr>
        <p:spPr/>
        <p:txBody>
          <a:bodyPr/>
          <a:lstStyle/>
          <a:p>
            <a:fld id="{836DA254-C649-473A-BA58-51895B2D985C}" type="slidenum">
              <a:rPr lang="en-AU" smtClean="0"/>
              <a:t>‹#›</a:t>
            </a:fld>
            <a:endParaRPr lang="en-AU"/>
          </a:p>
        </p:txBody>
      </p:sp>
    </p:spTree>
    <p:extLst>
      <p:ext uri="{BB962C8B-B14F-4D97-AF65-F5344CB8AC3E}">
        <p14:creationId xmlns:p14="http://schemas.microsoft.com/office/powerpoint/2010/main" val="400548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F5831-97EE-7FA8-4D3C-5063A633020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7CF7AAB-C01C-3E08-8C5B-DF3678DA7B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2BB4B39-3C70-A8D8-1E85-41B762FCDA51}"/>
              </a:ext>
            </a:extLst>
          </p:cNvPr>
          <p:cNvSpPr>
            <a:spLocks noGrp="1"/>
          </p:cNvSpPr>
          <p:nvPr>
            <p:ph type="dt" sz="half" idx="10"/>
          </p:nvPr>
        </p:nvSpPr>
        <p:spPr/>
        <p:txBody>
          <a:bodyPr/>
          <a:lstStyle/>
          <a:p>
            <a:fld id="{F042AE86-F51D-F746-8FC3-B8D14C2DC5E8}" type="datetime1">
              <a:rPr lang="en-AU" smtClean="0"/>
              <a:t>28/01/2026</a:t>
            </a:fld>
            <a:endParaRPr lang="en-US"/>
          </a:p>
        </p:txBody>
      </p:sp>
      <p:sp>
        <p:nvSpPr>
          <p:cNvPr id="5" name="Footer Placeholder 4">
            <a:extLst>
              <a:ext uri="{FF2B5EF4-FFF2-40B4-BE49-F238E27FC236}">
                <a16:creationId xmlns:a16="http://schemas.microsoft.com/office/drawing/2014/main" id="{AEBC9CBD-B7CB-222A-1B22-5D82F0D9DF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1F53F4-846E-FB7A-B53E-DFBE6156075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336588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3B9FC-AA5B-D3FF-5D1E-FF07B7FBE27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2CA74CC-E0F9-6FFD-DA8E-D74D68568F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6542FB-C153-773C-7AD4-29781ACF902C}"/>
              </a:ext>
            </a:extLst>
          </p:cNvPr>
          <p:cNvSpPr>
            <a:spLocks noGrp="1"/>
          </p:cNvSpPr>
          <p:nvPr>
            <p:ph type="dt" sz="half" idx="10"/>
          </p:nvPr>
        </p:nvSpPr>
        <p:spPr/>
        <p:txBody>
          <a:bodyPr/>
          <a:lstStyle/>
          <a:p>
            <a:fld id="{B6F7751D-046E-704B-B961-35B810B651B6}" type="datetime1">
              <a:rPr lang="en-AU" smtClean="0"/>
              <a:t>28/01/2026</a:t>
            </a:fld>
            <a:endParaRPr lang="en-US"/>
          </a:p>
        </p:txBody>
      </p:sp>
      <p:sp>
        <p:nvSpPr>
          <p:cNvPr id="5" name="Footer Placeholder 4">
            <a:extLst>
              <a:ext uri="{FF2B5EF4-FFF2-40B4-BE49-F238E27FC236}">
                <a16:creationId xmlns:a16="http://schemas.microsoft.com/office/drawing/2014/main" id="{381AE47F-9F4F-558B-E91E-A327709CE8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FCF98C-4795-6080-16D0-51F2C8A5A94F}"/>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4879775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C5E85-FD56-15C3-9AEA-2A3186BD290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62417AF-4058-FBAE-9F80-8CCACA34DF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51B15FC-D05A-3B6D-3850-991945426C44}"/>
              </a:ext>
            </a:extLst>
          </p:cNvPr>
          <p:cNvSpPr>
            <a:spLocks noGrp="1"/>
          </p:cNvSpPr>
          <p:nvPr>
            <p:ph type="dt" sz="half" idx="10"/>
          </p:nvPr>
        </p:nvSpPr>
        <p:spPr/>
        <p:txBody>
          <a:bodyPr/>
          <a:lstStyle/>
          <a:p>
            <a:fld id="{E6769154-23C0-094C-8A32-BA7243685491}" type="datetime1">
              <a:rPr lang="en-AU" smtClean="0"/>
              <a:t>28/01/2026</a:t>
            </a:fld>
            <a:endParaRPr lang="en-US"/>
          </a:p>
        </p:txBody>
      </p:sp>
      <p:sp>
        <p:nvSpPr>
          <p:cNvPr id="5" name="Footer Placeholder 4">
            <a:extLst>
              <a:ext uri="{FF2B5EF4-FFF2-40B4-BE49-F238E27FC236}">
                <a16:creationId xmlns:a16="http://schemas.microsoft.com/office/drawing/2014/main" id="{77FEA768-C67A-909A-8758-247B8DB15D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01EF5-5AB1-7498-0205-247D2F7EC35C}"/>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911254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41C31-F7D3-A359-ADE1-2A9F6CF64F6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5BF100C-2ACC-B39C-4F51-CABB30F9135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F9E184D-99B1-7616-C7AD-57034ED9EF1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866E5C6-5F82-3DCC-8BA2-8B64573CD8C6}"/>
              </a:ext>
            </a:extLst>
          </p:cNvPr>
          <p:cNvSpPr>
            <a:spLocks noGrp="1"/>
          </p:cNvSpPr>
          <p:nvPr>
            <p:ph type="dt" sz="half" idx="10"/>
          </p:nvPr>
        </p:nvSpPr>
        <p:spPr/>
        <p:txBody>
          <a:bodyPr/>
          <a:lstStyle/>
          <a:p>
            <a:fld id="{892DA4A3-33A0-514E-A515-599856297F44}" type="datetime1">
              <a:rPr lang="en-AU" smtClean="0"/>
              <a:t>28/01/2026</a:t>
            </a:fld>
            <a:endParaRPr lang="en-US"/>
          </a:p>
        </p:txBody>
      </p:sp>
      <p:sp>
        <p:nvSpPr>
          <p:cNvPr id="6" name="Footer Placeholder 5">
            <a:extLst>
              <a:ext uri="{FF2B5EF4-FFF2-40B4-BE49-F238E27FC236}">
                <a16:creationId xmlns:a16="http://schemas.microsoft.com/office/drawing/2014/main" id="{6690D1B0-66BE-B193-D63A-A0E492D6BA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9211D8-A45C-51EC-21DC-EF15F8B62864}"/>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3228024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43D8-52BA-9411-3FDE-AF02DB35080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459CAC9-3EF6-A540-63C6-406B5231A6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99EE8A7-A2CB-951C-65D4-2B2395306B7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4884E52-61AC-6124-EBCE-B97510496B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D0CDD56-181D-D0E1-CAA4-934AF27FDBA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360780E-3CB2-6335-A056-E4253398540B}"/>
              </a:ext>
            </a:extLst>
          </p:cNvPr>
          <p:cNvSpPr>
            <a:spLocks noGrp="1"/>
          </p:cNvSpPr>
          <p:nvPr>
            <p:ph type="dt" sz="half" idx="10"/>
          </p:nvPr>
        </p:nvSpPr>
        <p:spPr/>
        <p:txBody>
          <a:bodyPr/>
          <a:lstStyle/>
          <a:p>
            <a:fld id="{D3399B40-2CBF-A344-BD81-9CA6C0329241}" type="datetime1">
              <a:rPr lang="en-AU" smtClean="0"/>
              <a:t>28/01/2026</a:t>
            </a:fld>
            <a:endParaRPr lang="en-US"/>
          </a:p>
        </p:txBody>
      </p:sp>
      <p:sp>
        <p:nvSpPr>
          <p:cNvPr id="8" name="Footer Placeholder 7">
            <a:extLst>
              <a:ext uri="{FF2B5EF4-FFF2-40B4-BE49-F238E27FC236}">
                <a16:creationId xmlns:a16="http://schemas.microsoft.com/office/drawing/2014/main" id="{5BAC207E-5F90-D239-84EF-B94660773A4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6350771-6B1E-5256-837A-939FD0053AF8}"/>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1418791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5BCEA-A6CD-E7AF-395D-F589C032B38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1BFBCA5-DEFA-C6D8-BEB6-6878018930FC}"/>
              </a:ext>
            </a:extLst>
          </p:cNvPr>
          <p:cNvSpPr>
            <a:spLocks noGrp="1"/>
          </p:cNvSpPr>
          <p:nvPr>
            <p:ph type="dt" sz="half" idx="10"/>
          </p:nvPr>
        </p:nvSpPr>
        <p:spPr/>
        <p:txBody>
          <a:bodyPr/>
          <a:lstStyle/>
          <a:p>
            <a:fld id="{010AFD98-9EE8-5843-A58F-D1F4039734FB}" type="datetime1">
              <a:rPr lang="en-AU" smtClean="0"/>
              <a:t>28/01/2026</a:t>
            </a:fld>
            <a:endParaRPr lang="en-US"/>
          </a:p>
        </p:txBody>
      </p:sp>
      <p:sp>
        <p:nvSpPr>
          <p:cNvPr id="4" name="Footer Placeholder 3">
            <a:extLst>
              <a:ext uri="{FF2B5EF4-FFF2-40B4-BE49-F238E27FC236}">
                <a16:creationId xmlns:a16="http://schemas.microsoft.com/office/drawing/2014/main" id="{289419CB-9E5A-1BBE-4099-0D4E02F4555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8AEAEAE-E6FE-E337-1666-D606AB346C34}"/>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34597730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2165E5-BDE4-E02C-B11F-26B27A4428A7}"/>
              </a:ext>
            </a:extLst>
          </p:cNvPr>
          <p:cNvSpPr>
            <a:spLocks noGrp="1"/>
          </p:cNvSpPr>
          <p:nvPr>
            <p:ph type="dt" sz="half" idx="10"/>
          </p:nvPr>
        </p:nvSpPr>
        <p:spPr/>
        <p:txBody>
          <a:bodyPr/>
          <a:lstStyle/>
          <a:p>
            <a:fld id="{1CD7E115-D746-ED49-8955-374DB65EFB10}" type="datetime1">
              <a:rPr lang="en-AU" smtClean="0"/>
              <a:t>28/01/2026</a:t>
            </a:fld>
            <a:endParaRPr lang="en-US"/>
          </a:p>
        </p:txBody>
      </p:sp>
      <p:sp>
        <p:nvSpPr>
          <p:cNvPr id="3" name="Footer Placeholder 2">
            <a:extLst>
              <a:ext uri="{FF2B5EF4-FFF2-40B4-BE49-F238E27FC236}">
                <a16:creationId xmlns:a16="http://schemas.microsoft.com/office/drawing/2014/main" id="{4555754B-A44F-C52E-9245-A0503800420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62867C5-85FC-5F55-48F8-B9494802D15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40965779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3555-816B-147D-B4AE-F14509FE586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2D0C76E-6C26-825F-5D11-B564D61344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264ED5C-0029-BA36-0361-B57F86C447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CE69AFC-E1C2-99E8-9CDB-8F4DBD4E55F1}"/>
              </a:ext>
            </a:extLst>
          </p:cNvPr>
          <p:cNvSpPr>
            <a:spLocks noGrp="1"/>
          </p:cNvSpPr>
          <p:nvPr>
            <p:ph type="dt" sz="half" idx="10"/>
          </p:nvPr>
        </p:nvSpPr>
        <p:spPr/>
        <p:txBody>
          <a:bodyPr/>
          <a:lstStyle/>
          <a:p>
            <a:fld id="{0CF171B8-17C7-9A43-99AD-467200CD6C2C}" type="datetime1">
              <a:rPr lang="en-AU" smtClean="0"/>
              <a:t>28/01/2026</a:t>
            </a:fld>
            <a:endParaRPr lang="en-US"/>
          </a:p>
        </p:txBody>
      </p:sp>
      <p:sp>
        <p:nvSpPr>
          <p:cNvPr id="6" name="Footer Placeholder 5">
            <a:extLst>
              <a:ext uri="{FF2B5EF4-FFF2-40B4-BE49-F238E27FC236}">
                <a16:creationId xmlns:a16="http://schemas.microsoft.com/office/drawing/2014/main" id="{548C173E-BB1D-09F8-E9CD-93050B621C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586B1C-219C-E553-E76D-409BC695BF3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34092529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D8030-979C-ED83-7C64-28139EAE63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D2EC230-4ABF-6387-2826-0DDD8D082A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35A57F-411B-F893-A45D-E0DEE2562C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2A9DBF-A625-A635-0057-986CD3139E5D}"/>
              </a:ext>
            </a:extLst>
          </p:cNvPr>
          <p:cNvSpPr>
            <a:spLocks noGrp="1"/>
          </p:cNvSpPr>
          <p:nvPr>
            <p:ph type="dt" sz="half" idx="10"/>
          </p:nvPr>
        </p:nvSpPr>
        <p:spPr/>
        <p:txBody>
          <a:bodyPr/>
          <a:lstStyle/>
          <a:p>
            <a:fld id="{50DF6403-E898-5947-AA4B-28536C10A657}" type="datetime1">
              <a:rPr lang="en-AU" smtClean="0"/>
              <a:t>28/01/2026</a:t>
            </a:fld>
            <a:endParaRPr lang="en-US"/>
          </a:p>
        </p:txBody>
      </p:sp>
      <p:sp>
        <p:nvSpPr>
          <p:cNvPr id="6" name="Footer Placeholder 5">
            <a:extLst>
              <a:ext uri="{FF2B5EF4-FFF2-40B4-BE49-F238E27FC236}">
                <a16:creationId xmlns:a16="http://schemas.microsoft.com/office/drawing/2014/main" id="{DB309DD4-33F1-F644-E940-8DD8D7F771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823771-1A59-FC74-042F-AE2EA8DC1524}"/>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26997741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11476-E9CC-6D96-AE69-C036E138D98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21FF201-7372-06DE-E958-7C7C2F7A8BB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C3D60AB-C1D7-3079-D4FF-D41921F8DEF7}"/>
              </a:ext>
            </a:extLst>
          </p:cNvPr>
          <p:cNvSpPr>
            <a:spLocks noGrp="1"/>
          </p:cNvSpPr>
          <p:nvPr>
            <p:ph type="dt" sz="half" idx="10"/>
          </p:nvPr>
        </p:nvSpPr>
        <p:spPr/>
        <p:txBody>
          <a:bodyPr/>
          <a:lstStyle/>
          <a:p>
            <a:fld id="{242CD881-6A2E-A74A-8399-1DEDA9841896}" type="datetime1">
              <a:rPr lang="en-AU" smtClean="0"/>
              <a:t>28/01/2026</a:t>
            </a:fld>
            <a:endParaRPr lang="en-US"/>
          </a:p>
        </p:txBody>
      </p:sp>
      <p:sp>
        <p:nvSpPr>
          <p:cNvPr id="5" name="Footer Placeholder 4">
            <a:extLst>
              <a:ext uri="{FF2B5EF4-FFF2-40B4-BE49-F238E27FC236}">
                <a16:creationId xmlns:a16="http://schemas.microsoft.com/office/drawing/2014/main" id="{AB13C2E6-20B2-2824-9F39-0DC5CD8ECA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1BA5B2-7E0C-2C6D-C417-84DE92DA37CD}"/>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7618329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CF971B-1A29-36DE-7D00-152D9D100C3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3B5BDEA-F079-B910-6FE2-099E27FEA17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91EA7D-F7D8-F946-8433-5E0EDDAC06CA}"/>
              </a:ext>
            </a:extLst>
          </p:cNvPr>
          <p:cNvSpPr>
            <a:spLocks noGrp="1"/>
          </p:cNvSpPr>
          <p:nvPr>
            <p:ph type="dt" sz="half" idx="10"/>
          </p:nvPr>
        </p:nvSpPr>
        <p:spPr/>
        <p:txBody>
          <a:bodyPr/>
          <a:lstStyle/>
          <a:p>
            <a:fld id="{8F499717-7AA7-FE45-A7C0-0BC8C5A5CC2A}" type="datetime1">
              <a:rPr lang="en-AU" smtClean="0"/>
              <a:t>28/01/2026</a:t>
            </a:fld>
            <a:endParaRPr lang="en-US"/>
          </a:p>
        </p:txBody>
      </p:sp>
      <p:sp>
        <p:nvSpPr>
          <p:cNvPr id="5" name="Footer Placeholder 4">
            <a:extLst>
              <a:ext uri="{FF2B5EF4-FFF2-40B4-BE49-F238E27FC236}">
                <a16:creationId xmlns:a16="http://schemas.microsoft.com/office/drawing/2014/main" id="{7FC54EBF-2032-9623-3384-62BD8BA033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C334C9-BC27-6ECB-A9FA-7FB67E1BCD80}"/>
              </a:ext>
            </a:extLst>
          </p:cNvPr>
          <p:cNvSpPr>
            <a:spLocks noGrp="1"/>
          </p:cNvSpPr>
          <p:nvPr>
            <p:ph type="sldNum" sz="quarter" idx="12"/>
          </p:nvPr>
        </p:nvSpPr>
        <p:spPr/>
        <p:txBody>
          <a:bodyPr/>
          <a:lstStyle/>
          <a:p>
            <a:fld id="{D118766B-B2D8-7444-8ABD-B1F653B8CD0A}" type="slidenum">
              <a:rPr lang="en-US" smtClean="0"/>
              <a:t>‹#›</a:t>
            </a:fld>
            <a:endParaRPr lang="en-US"/>
          </a:p>
        </p:txBody>
      </p:sp>
    </p:spTree>
    <p:extLst>
      <p:ext uri="{BB962C8B-B14F-4D97-AF65-F5344CB8AC3E}">
        <p14:creationId xmlns:p14="http://schemas.microsoft.com/office/powerpoint/2010/main" val="4103783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111925-B019-C989-E985-B45C8BD5E0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8D9199A3-C73D-2996-1FFC-22D8CCBE2B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6B1C390-1161-9765-3B05-206D6E74E5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68523F-A3D7-4BCE-A959-A1DDD42477F9}" type="datetimeFigureOut">
              <a:rPr lang="en-AU" smtClean="0"/>
              <a:t>28/01/2026</a:t>
            </a:fld>
            <a:endParaRPr lang="en-AU"/>
          </a:p>
        </p:txBody>
      </p:sp>
      <p:sp>
        <p:nvSpPr>
          <p:cNvPr id="5" name="Footer Placeholder 4">
            <a:extLst>
              <a:ext uri="{FF2B5EF4-FFF2-40B4-BE49-F238E27FC236}">
                <a16:creationId xmlns:a16="http://schemas.microsoft.com/office/drawing/2014/main" id="{BB629517-0826-DE49-0A6A-E18AAD4B55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17690A64-17DF-268E-C1B5-FE2E160098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36DA254-C649-473A-BA58-51895B2D985C}" type="slidenum">
              <a:rPr lang="en-AU" smtClean="0"/>
              <a:t>‹#›</a:t>
            </a:fld>
            <a:endParaRPr lang="en-AU"/>
          </a:p>
        </p:txBody>
      </p:sp>
    </p:spTree>
    <p:extLst>
      <p:ext uri="{BB962C8B-B14F-4D97-AF65-F5344CB8AC3E}">
        <p14:creationId xmlns:p14="http://schemas.microsoft.com/office/powerpoint/2010/main" val="34813162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C91271-6E8A-69E4-360E-A04E768EC1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81182DB-CE90-2C00-D867-5940F83A7E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CF6407-7BEA-5854-D1B7-75AE00D16E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6E6AD4-8939-3042-B82F-C6F4DED31BE6}" type="datetime1">
              <a:rPr lang="en-AU" smtClean="0"/>
              <a:t>28/01/2026</a:t>
            </a:fld>
            <a:endParaRPr lang="en-US"/>
          </a:p>
        </p:txBody>
      </p:sp>
      <p:sp>
        <p:nvSpPr>
          <p:cNvPr id="5" name="Footer Placeholder 4">
            <a:extLst>
              <a:ext uri="{FF2B5EF4-FFF2-40B4-BE49-F238E27FC236}">
                <a16:creationId xmlns:a16="http://schemas.microsoft.com/office/drawing/2014/main" id="{E6514F73-569D-66BA-3952-5E211FCCFF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C35E773-9FDB-F792-BA18-BF359EBF35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18766B-B2D8-7444-8ABD-B1F653B8CD0A}" type="slidenum">
              <a:rPr lang="en-US" smtClean="0"/>
              <a:t>‹#›</a:t>
            </a:fld>
            <a:endParaRPr lang="en-US"/>
          </a:p>
        </p:txBody>
      </p:sp>
    </p:spTree>
    <p:extLst>
      <p:ext uri="{BB962C8B-B14F-4D97-AF65-F5344CB8AC3E}">
        <p14:creationId xmlns:p14="http://schemas.microsoft.com/office/powerpoint/2010/main" val="13045080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ipsos.com/en-au/issuesmonitor"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hyperlink" Target="https://iabaustralia.com.au/research-and-resources/nickable-charts/"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iris-au.ips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604502B-B079-CB19-4095-720AAED34D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3687839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1B31A-13A1-439A-315F-C7F31A603CB9}"/>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D8FB33E1-2020-2226-40C1-3029500D9BB6}"/>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000DCFD6-78EC-899B-4352-DA7A7AD2F638}"/>
              </a:ext>
            </a:extLst>
          </p:cNvPr>
          <p:cNvPicPr>
            <a:picLocks noChangeAspect="1"/>
          </p:cNvPicPr>
          <p:nvPr/>
        </p:nvPicPr>
        <p:blipFill>
          <a:blip r:embed="rId2"/>
          <a:stretch>
            <a:fillRect/>
          </a:stretch>
        </p:blipFill>
        <p:spPr>
          <a:xfrm>
            <a:off x="334253" y="6231690"/>
            <a:ext cx="543354" cy="724472"/>
          </a:xfrm>
          <a:prstGeom prst="rect">
            <a:avLst/>
          </a:prstGeom>
        </p:spPr>
      </p:pic>
      <p:sp>
        <p:nvSpPr>
          <p:cNvPr id="7" name="Google Shape;119;p6">
            <a:extLst>
              <a:ext uri="{FF2B5EF4-FFF2-40B4-BE49-F238E27FC236}">
                <a16:creationId xmlns:a16="http://schemas.microsoft.com/office/drawing/2014/main" id="{EE6D4CC5-0BBF-94B8-8963-15F0A0A549AB}"/>
              </a:ext>
            </a:extLst>
          </p:cNvPr>
          <p:cNvSpPr txBox="1"/>
          <p:nvPr/>
        </p:nvSpPr>
        <p:spPr>
          <a:xfrm>
            <a:off x="1448211" y="6425565"/>
            <a:ext cx="10580574" cy="369291"/>
          </a:xfrm>
          <a:prstGeom prst="rect">
            <a:avLst/>
          </a:prstGeom>
          <a:noFill/>
          <a:ln>
            <a:noFill/>
          </a:ln>
        </p:spPr>
        <p:txBody>
          <a:bodyPr spcFirstLastPara="1" wrap="square" lIns="91425" tIns="45700" rIns="91425" bIns="45700" anchor="t" anchorCtr="0">
            <a:spAutoFit/>
          </a:bodyPr>
          <a:lstStyle/>
          <a:p>
            <a:pPr lvl="0">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Poppins"/>
                <a:cs typeface="Poppins"/>
                <a:sym typeface="Poppins"/>
              </a:rPr>
              <a:t>Source</a:t>
            </a:r>
            <a:r>
              <a:rPr lang="en-US" sz="900" dirty="0">
                <a:solidFill>
                  <a:prstClr val="black"/>
                </a:solidFill>
                <a:latin typeface="Futura PT Book" panose="020B0502020204020303" pitchFamily="34" charset="77"/>
                <a:cs typeface="Poppins"/>
                <a:sym typeface="Poppins"/>
              </a:rPr>
              <a:t>: </a:t>
            </a:r>
            <a:r>
              <a:rPr lang="en-US" sz="900" dirty="0">
                <a:solidFill>
                  <a:prstClr val="black"/>
                </a:solidFill>
                <a:latin typeface="Futura PT Book" panose="020B0502020204020303" pitchFamily="34" charset="77"/>
                <a:cs typeface="Poppins"/>
                <a:hlinkClick r:id="rId3"/>
              </a:rPr>
              <a:t>The Ipsos Issues Monitor </a:t>
            </a:r>
            <a:r>
              <a:rPr lang="en-US" sz="900" dirty="0">
                <a:solidFill>
                  <a:prstClr val="black"/>
                </a:solidFill>
                <a:latin typeface="Futura PT Book" panose="020B0502020204020303" pitchFamily="34" charset="77"/>
                <a:cs typeface="Poppins"/>
              </a:rPr>
              <a:t>is conducted monthly via online panel. Each month approximately 1000 Australian adults aged 18+ are asked to select the top three issues facing the nation within their state and local areas from a list of nineteen potential concerns. Data is weighted to match the profile of the population.</a:t>
            </a:r>
            <a:endParaRPr sz="900" dirty="0">
              <a:solidFill>
                <a:prstClr val="black"/>
              </a:solidFill>
              <a:latin typeface="Futura PT Book" panose="020B0502020204020303" pitchFamily="34" charset="77"/>
              <a:cs typeface="Poppins"/>
            </a:endParaRPr>
          </a:p>
        </p:txBody>
      </p:sp>
      <p:graphicFrame>
        <p:nvGraphicFramePr>
          <p:cNvPr id="5" name="Table 5">
            <a:extLst>
              <a:ext uri="{FF2B5EF4-FFF2-40B4-BE49-F238E27FC236}">
                <a16:creationId xmlns:a16="http://schemas.microsoft.com/office/drawing/2014/main" id="{48972CEA-BE44-119E-4422-0B873E9A1B05}"/>
              </a:ext>
            </a:extLst>
          </p:cNvPr>
          <p:cNvGraphicFramePr>
            <a:graphicFrameLocks noGrp="1"/>
          </p:cNvGraphicFramePr>
          <p:nvPr/>
        </p:nvGraphicFramePr>
        <p:xfrm>
          <a:off x="3935731" y="1628775"/>
          <a:ext cx="7200900" cy="3600450"/>
        </p:xfrm>
        <a:graphic>
          <a:graphicData uri="http://schemas.openxmlformats.org/drawingml/2006/table">
            <a:tbl>
              <a:tblPr firstRow="1" bandRow="1">
                <a:tableStyleId>{5C22544A-7EE6-4342-B048-85BDC9FD1C3A}</a:tableStyleId>
              </a:tblPr>
              <a:tblGrid>
                <a:gridCol w="2400300">
                  <a:extLst>
                    <a:ext uri="{9D8B030D-6E8A-4147-A177-3AD203B41FA5}">
                      <a16:colId xmlns:a16="http://schemas.microsoft.com/office/drawing/2014/main" val="4232099134"/>
                    </a:ext>
                  </a:extLst>
                </a:gridCol>
                <a:gridCol w="2400300">
                  <a:extLst>
                    <a:ext uri="{9D8B030D-6E8A-4147-A177-3AD203B41FA5}">
                      <a16:colId xmlns:a16="http://schemas.microsoft.com/office/drawing/2014/main" val="2057013447"/>
                    </a:ext>
                  </a:extLst>
                </a:gridCol>
                <a:gridCol w="2400300">
                  <a:extLst>
                    <a:ext uri="{9D8B030D-6E8A-4147-A177-3AD203B41FA5}">
                      <a16:colId xmlns:a16="http://schemas.microsoft.com/office/drawing/2014/main" val="3352038227"/>
                    </a:ext>
                  </a:extLst>
                </a:gridCol>
              </a:tblGrid>
              <a:tr h="1800225">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97989261"/>
                  </a:ext>
                </a:extLst>
              </a:tr>
              <a:tr h="1800225">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0166523"/>
                  </a:ext>
                </a:extLst>
              </a:tr>
            </a:tbl>
          </a:graphicData>
        </a:graphic>
      </p:graphicFrame>
      <p:pic>
        <p:nvPicPr>
          <p:cNvPr id="4" name="Picture 3" descr="Logo&#10;&#10;Description automatically generated">
            <a:extLst>
              <a:ext uri="{FF2B5EF4-FFF2-40B4-BE49-F238E27FC236}">
                <a16:creationId xmlns:a16="http://schemas.microsoft.com/office/drawing/2014/main" id="{8744D90F-0E37-BE90-53D4-BD53ACA6FF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21" name="Google Shape;50;p2">
            <a:extLst>
              <a:ext uri="{FF2B5EF4-FFF2-40B4-BE49-F238E27FC236}">
                <a16:creationId xmlns:a16="http://schemas.microsoft.com/office/drawing/2014/main" id="{755763DE-E59D-A35C-487B-DBB55BC06B6C}"/>
              </a:ext>
            </a:extLst>
          </p:cNvPr>
          <p:cNvSpPr txBox="1">
            <a:spLocks noGrp="1"/>
          </p:cNvSpPr>
          <p:nvPr>
            <p:ph type="title"/>
          </p:nvPr>
        </p:nvSpPr>
        <p:spPr>
          <a:xfrm>
            <a:off x="613519" y="498737"/>
            <a:ext cx="11578481" cy="97618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while cost of living remains a concern for Australians, </a:t>
            </a:r>
            <a:br>
              <a:rPr lang="en-US" sz="2800" b="1" dirty="0">
                <a:latin typeface="Futura PT Demi" panose="020B0502020204020303" pitchFamily="34" charset="77"/>
              </a:rPr>
            </a:br>
            <a:r>
              <a:rPr lang="en-US" sz="2800" b="1" dirty="0">
                <a:latin typeface="Futura PT Demi" panose="020B0502020204020303" pitchFamily="34" charset="77"/>
              </a:rPr>
              <a:t>there are signs of improving consumer confidence</a:t>
            </a:r>
            <a:endParaRPr sz="2800" b="1" dirty="0">
              <a:latin typeface="Futura PT Demi" panose="020B0502020204020303" pitchFamily="34" charset="77"/>
            </a:endParaRPr>
          </a:p>
        </p:txBody>
      </p:sp>
      <p:pic>
        <p:nvPicPr>
          <p:cNvPr id="24" name="Picture 23">
            <a:extLst>
              <a:ext uri="{FF2B5EF4-FFF2-40B4-BE49-F238E27FC236}">
                <a16:creationId xmlns:a16="http://schemas.microsoft.com/office/drawing/2014/main" id="{41545666-49C7-CECC-204D-935123A108E5}"/>
              </a:ext>
            </a:extLst>
          </p:cNvPr>
          <p:cNvPicPr>
            <a:picLocks noChangeAspect="1"/>
          </p:cNvPicPr>
          <p:nvPr/>
        </p:nvPicPr>
        <p:blipFill>
          <a:blip r:embed="rId5"/>
          <a:srcRect t="19193"/>
          <a:stretch>
            <a:fillRect/>
          </a:stretch>
        </p:blipFill>
        <p:spPr>
          <a:xfrm>
            <a:off x="545652" y="2996872"/>
            <a:ext cx="10846002" cy="2480824"/>
          </a:xfrm>
          <a:prstGeom prst="rect">
            <a:avLst/>
          </a:prstGeom>
        </p:spPr>
      </p:pic>
      <p:sp>
        <p:nvSpPr>
          <p:cNvPr id="26" name="TextBox 25">
            <a:extLst>
              <a:ext uri="{FF2B5EF4-FFF2-40B4-BE49-F238E27FC236}">
                <a16:creationId xmlns:a16="http://schemas.microsoft.com/office/drawing/2014/main" id="{39534D69-0D22-9B2A-7A2A-71A5B432D18E}"/>
              </a:ext>
            </a:extLst>
          </p:cNvPr>
          <p:cNvSpPr txBox="1"/>
          <p:nvPr/>
        </p:nvSpPr>
        <p:spPr>
          <a:xfrm>
            <a:off x="520398" y="2114702"/>
            <a:ext cx="1087125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b="0" i="0" u="none" strike="noStrike" kern="1200" cap="none" spc="0" normalizeH="0" baseline="0" noProof="0" dirty="0">
                <a:ln>
                  <a:noFill/>
                </a:ln>
                <a:solidFill>
                  <a:prstClr val="black"/>
                </a:solidFill>
                <a:effectLst/>
                <a:uLnTx/>
                <a:uFillTx/>
                <a:latin typeface="Futura PT Book" panose="020B0502020204020303" pitchFamily="34" charset="0"/>
                <a:ea typeface="+mn-ea"/>
                <a:cs typeface="+mn-cs"/>
              </a:rPr>
              <a:t>In 2024 and early 2025, 65% of Australians rated cost of </a:t>
            </a:r>
            <a:r>
              <a:rPr lang="en-AU" dirty="0">
                <a:solidFill>
                  <a:prstClr val="black"/>
                </a:solidFill>
                <a:latin typeface="Futura PT Book" panose="020B0502020204020303" pitchFamily="34" charset="0"/>
              </a:rPr>
              <a:t>living as their #1 issue, declining through the year</a:t>
            </a:r>
            <a:br>
              <a:rPr lang="en-AU" dirty="0">
                <a:solidFill>
                  <a:prstClr val="black"/>
                </a:solidFill>
                <a:latin typeface="Futura PT Book" panose="020B0502020204020303" pitchFamily="34" charset="0"/>
              </a:rPr>
            </a:br>
            <a:r>
              <a:rPr lang="en-AU" dirty="0">
                <a:solidFill>
                  <a:prstClr val="black"/>
                </a:solidFill>
                <a:latin typeface="Futura PT Book" panose="020B0502020204020303" pitchFamily="34" charset="0"/>
              </a:rPr>
              <a:t>to 59% in November 2025 and 61% in December 2025</a:t>
            </a:r>
            <a:r>
              <a:rPr lang="en-AU" sz="1400" dirty="0">
                <a:solidFill>
                  <a:prstClr val="black"/>
                </a:solidFill>
                <a:latin typeface="Futura PT Book" panose="020B0502020204020303" pitchFamily="34" charset="0"/>
              </a:rPr>
              <a:t>. </a:t>
            </a:r>
            <a:endParaRPr kumimoji="0" lang="en-AU" sz="14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27" name="TextBox 26">
            <a:extLst>
              <a:ext uri="{FF2B5EF4-FFF2-40B4-BE49-F238E27FC236}">
                <a16:creationId xmlns:a16="http://schemas.microsoft.com/office/drawing/2014/main" id="{E96A6A70-A0F3-FC2B-56F6-F6F166B6A287}"/>
              </a:ext>
            </a:extLst>
          </p:cNvPr>
          <p:cNvSpPr txBox="1"/>
          <p:nvPr/>
        </p:nvSpPr>
        <p:spPr>
          <a:xfrm>
            <a:off x="520398" y="1661342"/>
            <a:ext cx="4688732"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Top 5 issues – December 2025</a:t>
            </a:r>
            <a:endParaRPr lang="en-AU" sz="1600" dirty="0">
              <a:latin typeface="Futura PT Book" panose="020B0502020204020303" pitchFamily="34" charset="0"/>
            </a:endParaRPr>
          </a:p>
        </p:txBody>
      </p:sp>
      <p:sp>
        <p:nvSpPr>
          <p:cNvPr id="2" name="TextBox 1">
            <a:extLst>
              <a:ext uri="{FF2B5EF4-FFF2-40B4-BE49-F238E27FC236}">
                <a16:creationId xmlns:a16="http://schemas.microsoft.com/office/drawing/2014/main" id="{85E7F6F4-A4B1-4258-AF06-1375BFBE9C17}"/>
              </a:ext>
            </a:extLst>
          </p:cNvPr>
          <p:cNvSpPr txBox="1"/>
          <p:nvPr/>
        </p:nvSpPr>
        <p:spPr>
          <a:xfrm>
            <a:off x="942496" y="5291726"/>
            <a:ext cx="1092778" cy="369332"/>
          </a:xfrm>
          <a:prstGeom prst="rect">
            <a:avLst/>
          </a:prstGeom>
          <a:noFill/>
        </p:spPr>
        <p:txBody>
          <a:bodyPr wrap="square" rtlCol="0">
            <a:spAutoFit/>
          </a:bodyPr>
          <a:lstStyle/>
          <a:p>
            <a:pPr algn="ctr"/>
            <a:r>
              <a:rPr lang="en-AU" b="1" dirty="0">
                <a:solidFill>
                  <a:prstClr val="black"/>
                </a:solidFill>
                <a:latin typeface="Futura PT Book" panose="020B0502020204020303" pitchFamily="34" charset="0"/>
              </a:rPr>
              <a:t>61%</a:t>
            </a:r>
          </a:p>
        </p:txBody>
      </p:sp>
      <p:sp>
        <p:nvSpPr>
          <p:cNvPr id="3" name="TextBox 2">
            <a:extLst>
              <a:ext uri="{FF2B5EF4-FFF2-40B4-BE49-F238E27FC236}">
                <a16:creationId xmlns:a16="http://schemas.microsoft.com/office/drawing/2014/main" id="{FD664063-49AB-05A2-3EAA-0F9E288D8BCB}"/>
              </a:ext>
            </a:extLst>
          </p:cNvPr>
          <p:cNvSpPr txBox="1"/>
          <p:nvPr/>
        </p:nvSpPr>
        <p:spPr>
          <a:xfrm>
            <a:off x="5374243" y="5266241"/>
            <a:ext cx="1092778" cy="369332"/>
          </a:xfrm>
          <a:prstGeom prst="rect">
            <a:avLst/>
          </a:prstGeom>
          <a:noFill/>
        </p:spPr>
        <p:txBody>
          <a:bodyPr wrap="square" rtlCol="0">
            <a:spAutoFit/>
          </a:bodyPr>
          <a:lstStyle/>
          <a:p>
            <a:pPr algn="ctr"/>
            <a:r>
              <a:rPr lang="en-AU" b="1" dirty="0">
                <a:solidFill>
                  <a:prstClr val="black"/>
                </a:solidFill>
                <a:latin typeface="Futura PT Book" panose="020B0502020204020303" pitchFamily="34" charset="0"/>
              </a:rPr>
              <a:t>29%</a:t>
            </a:r>
          </a:p>
        </p:txBody>
      </p:sp>
      <p:sp>
        <p:nvSpPr>
          <p:cNvPr id="6" name="TextBox 5">
            <a:extLst>
              <a:ext uri="{FF2B5EF4-FFF2-40B4-BE49-F238E27FC236}">
                <a16:creationId xmlns:a16="http://schemas.microsoft.com/office/drawing/2014/main" id="{629A232B-EDA0-5A28-70A7-DD3B3CFF3C80}"/>
              </a:ext>
            </a:extLst>
          </p:cNvPr>
          <p:cNvSpPr txBox="1"/>
          <p:nvPr/>
        </p:nvSpPr>
        <p:spPr>
          <a:xfrm>
            <a:off x="3218557" y="5288739"/>
            <a:ext cx="1092778" cy="369332"/>
          </a:xfrm>
          <a:prstGeom prst="rect">
            <a:avLst/>
          </a:prstGeom>
          <a:noFill/>
        </p:spPr>
        <p:txBody>
          <a:bodyPr wrap="square" rtlCol="0">
            <a:spAutoFit/>
          </a:bodyPr>
          <a:lstStyle/>
          <a:p>
            <a:pPr algn="ctr"/>
            <a:r>
              <a:rPr lang="en-AU" b="1" dirty="0">
                <a:solidFill>
                  <a:prstClr val="black"/>
                </a:solidFill>
                <a:latin typeface="Futura PT Book" panose="020B0502020204020303" pitchFamily="34" charset="0"/>
              </a:rPr>
              <a:t>43%</a:t>
            </a:r>
          </a:p>
        </p:txBody>
      </p:sp>
      <p:sp>
        <p:nvSpPr>
          <p:cNvPr id="8" name="TextBox 7">
            <a:extLst>
              <a:ext uri="{FF2B5EF4-FFF2-40B4-BE49-F238E27FC236}">
                <a16:creationId xmlns:a16="http://schemas.microsoft.com/office/drawing/2014/main" id="{ECE04176-9108-7410-37DC-5F64E164A888}"/>
              </a:ext>
            </a:extLst>
          </p:cNvPr>
          <p:cNvSpPr txBox="1"/>
          <p:nvPr/>
        </p:nvSpPr>
        <p:spPr>
          <a:xfrm>
            <a:off x="7568009" y="5293834"/>
            <a:ext cx="1092778" cy="369332"/>
          </a:xfrm>
          <a:prstGeom prst="rect">
            <a:avLst/>
          </a:prstGeom>
          <a:noFill/>
        </p:spPr>
        <p:txBody>
          <a:bodyPr wrap="square" rtlCol="0">
            <a:spAutoFit/>
          </a:bodyPr>
          <a:lstStyle/>
          <a:p>
            <a:pPr algn="ctr"/>
            <a:r>
              <a:rPr lang="en-AU" b="1" dirty="0">
                <a:solidFill>
                  <a:prstClr val="black"/>
                </a:solidFill>
                <a:latin typeface="Futura PT Book" panose="020B0502020204020303" pitchFamily="34" charset="0"/>
              </a:rPr>
              <a:t>26%</a:t>
            </a:r>
          </a:p>
        </p:txBody>
      </p:sp>
      <p:sp>
        <p:nvSpPr>
          <p:cNvPr id="9" name="TextBox 8">
            <a:extLst>
              <a:ext uri="{FF2B5EF4-FFF2-40B4-BE49-F238E27FC236}">
                <a16:creationId xmlns:a16="http://schemas.microsoft.com/office/drawing/2014/main" id="{D9E8B5F3-8E42-4795-8A69-7C62F400190F}"/>
              </a:ext>
            </a:extLst>
          </p:cNvPr>
          <p:cNvSpPr txBox="1"/>
          <p:nvPr/>
        </p:nvSpPr>
        <p:spPr>
          <a:xfrm>
            <a:off x="9828687" y="5293834"/>
            <a:ext cx="1092778" cy="369332"/>
          </a:xfrm>
          <a:prstGeom prst="rect">
            <a:avLst/>
          </a:prstGeom>
          <a:noFill/>
        </p:spPr>
        <p:txBody>
          <a:bodyPr wrap="square" rtlCol="0">
            <a:spAutoFit/>
          </a:bodyPr>
          <a:lstStyle/>
          <a:p>
            <a:pPr algn="ctr"/>
            <a:r>
              <a:rPr lang="en-AU" b="1" dirty="0">
                <a:solidFill>
                  <a:prstClr val="black"/>
                </a:solidFill>
                <a:latin typeface="Futura PT Book" panose="020B0502020204020303" pitchFamily="34" charset="0"/>
              </a:rPr>
              <a:t>24%</a:t>
            </a:r>
          </a:p>
        </p:txBody>
      </p:sp>
    </p:spTree>
    <p:extLst>
      <p:ext uri="{BB962C8B-B14F-4D97-AF65-F5344CB8AC3E}">
        <p14:creationId xmlns:p14="http://schemas.microsoft.com/office/powerpoint/2010/main" val="1675424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C6C05-9A04-4520-CC6B-1FBBA69420E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CF86B17-E17E-2FD7-A804-EF012C39A883}"/>
              </a:ext>
            </a:extLst>
          </p:cNvPr>
          <p:cNvPicPr>
            <a:picLocks noChangeAspect="1"/>
          </p:cNvPicPr>
          <p:nvPr/>
        </p:nvPicPr>
        <p:blipFill>
          <a:blip r:embed="rId2"/>
          <a:stretch>
            <a:fillRect/>
          </a:stretch>
        </p:blipFill>
        <p:spPr>
          <a:xfrm>
            <a:off x="3583457" y="2155945"/>
            <a:ext cx="7334124" cy="3481118"/>
          </a:xfrm>
          <a:prstGeom prst="rect">
            <a:avLst/>
          </a:prstGeom>
        </p:spPr>
      </p:pic>
      <p:sp>
        <p:nvSpPr>
          <p:cNvPr id="10" name="Rectangle 9">
            <a:extLst>
              <a:ext uri="{FF2B5EF4-FFF2-40B4-BE49-F238E27FC236}">
                <a16:creationId xmlns:a16="http://schemas.microsoft.com/office/drawing/2014/main" id="{24F1C6C0-EB1E-58F0-D524-F0730F0EF682}"/>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B602E445-E1AC-5DBB-C863-236FB4BF9D22}"/>
              </a:ext>
            </a:extLst>
          </p:cNvPr>
          <p:cNvPicPr>
            <a:picLocks noChangeAspect="1"/>
          </p:cNvPicPr>
          <p:nvPr/>
        </p:nvPicPr>
        <p:blipFill>
          <a:blip r:embed="rId3"/>
          <a:stretch>
            <a:fillRect/>
          </a:stretch>
        </p:blipFill>
        <p:spPr>
          <a:xfrm>
            <a:off x="334253" y="6231690"/>
            <a:ext cx="543354" cy="724472"/>
          </a:xfrm>
          <a:prstGeom prst="rect">
            <a:avLst/>
          </a:prstGeom>
        </p:spPr>
      </p:pic>
      <p:sp>
        <p:nvSpPr>
          <p:cNvPr id="4" name="Google Shape;50;p2">
            <a:extLst>
              <a:ext uri="{FF2B5EF4-FFF2-40B4-BE49-F238E27FC236}">
                <a16:creationId xmlns:a16="http://schemas.microsoft.com/office/drawing/2014/main" id="{C19B403E-1620-5286-9A51-FA5E1FCF4AB2}"/>
              </a:ext>
            </a:extLst>
          </p:cNvPr>
          <p:cNvSpPr txBox="1">
            <a:spLocks noGrp="1"/>
          </p:cNvSpPr>
          <p:nvPr>
            <p:ph type="title"/>
          </p:nvPr>
        </p:nvSpPr>
        <p:spPr>
          <a:xfrm>
            <a:off x="613519" y="498737"/>
            <a:ext cx="11578481" cy="97618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over November and December 2025, Ipsos iris recorded the highest time spent per person on </a:t>
            </a:r>
            <a:r>
              <a:rPr lang="en-US" sz="2800" b="1" dirty="0">
                <a:solidFill>
                  <a:srgbClr val="F04B4A"/>
                </a:solidFill>
                <a:latin typeface="Futura PT Demi" panose="020B0502020204020303" pitchFamily="34" charset="77"/>
              </a:rPr>
              <a:t>retail and commerce </a:t>
            </a:r>
            <a:r>
              <a:rPr lang="en-US" sz="2800" b="1" dirty="0">
                <a:latin typeface="Futura PT Demi" panose="020B0502020204020303" pitchFamily="34" charset="77"/>
              </a:rPr>
              <a:t>websites and apps</a:t>
            </a:r>
            <a:endParaRPr sz="2800" b="1" dirty="0">
              <a:solidFill>
                <a:srgbClr val="F04B4A"/>
              </a:solidFill>
              <a:latin typeface="Futura PT Demi" panose="020B0502020204020303" pitchFamily="34" charset="77"/>
            </a:endParaRPr>
          </a:p>
        </p:txBody>
      </p:sp>
      <p:pic>
        <p:nvPicPr>
          <p:cNvPr id="22" name="Picture 21" descr="Logo&#10;&#10;Description automatically generated">
            <a:extLst>
              <a:ext uri="{FF2B5EF4-FFF2-40B4-BE49-F238E27FC236}">
                <a16:creationId xmlns:a16="http://schemas.microsoft.com/office/drawing/2014/main" id="{FC166DF2-C1C9-B3C5-928B-1D83595191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20" name="Google Shape;119;p6">
            <a:extLst>
              <a:ext uri="{FF2B5EF4-FFF2-40B4-BE49-F238E27FC236}">
                <a16:creationId xmlns:a16="http://schemas.microsoft.com/office/drawing/2014/main" id="{A8EDF738-2C61-CBA6-54E9-EBE8AB25E007}"/>
              </a:ext>
            </a:extLst>
          </p:cNvPr>
          <p:cNvSpPr txBox="1"/>
          <p:nvPr/>
        </p:nvSpPr>
        <p:spPr>
          <a:xfrm>
            <a:off x="1448211" y="6466961"/>
            <a:ext cx="10408509" cy="230792"/>
          </a:xfrm>
          <a:prstGeom prst="rect">
            <a:avLst/>
          </a:prstGeom>
          <a:noFill/>
          <a:ln>
            <a:noFill/>
          </a:ln>
        </p:spPr>
        <p:txBody>
          <a:bodyPr spcFirstLastPara="1" wrap="square" lIns="91425" tIns="45700" rIns="91425" bIns="45700" anchor="t" anchorCtr="0">
            <a:spAutoFit/>
          </a:bodyPr>
          <a:lstStyle/>
          <a:p>
            <a:pPr lvl="0">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Source: Ipsos iris Online Audience Measurement Service December 2025 Age 14+, computer/smartphone/tablet, audience 000s, average time per person (minutes), Retail and Commerce Category</a:t>
            </a:r>
            <a:endParaRPr kumimoji="0" sz="18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7" name="Rectangle 16">
            <a:extLst>
              <a:ext uri="{FF2B5EF4-FFF2-40B4-BE49-F238E27FC236}">
                <a16:creationId xmlns:a16="http://schemas.microsoft.com/office/drawing/2014/main" id="{55846410-A82B-3E40-46A3-A7C0597DFACE}"/>
              </a:ext>
            </a:extLst>
          </p:cNvPr>
          <p:cNvSpPr/>
          <p:nvPr/>
        </p:nvSpPr>
        <p:spPr>
          <a:xfrm>
            <a:off x="4155983" y="2399412"/>
            <a:ext cx="2351691" cy="94068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D6617CD-85EE-DD73-BE4B-1B7E00043DA5}"/>
              </a:ext>
            </a:extLst>
          </p:cNvPr>
          <p:cNvSpPr/>
          <p:nvPr/>
        </p:nvSpPr>
        <p:spPr>
          <a:xfrm>
            <a:off x="647446" y="188313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199C1BD5-ED3E-43A3-46FA-3AC76EFF09AA}"/>
              </a:ext>
            </a:extLst>
          </p:cNvPr>
          <p:cNvSpPr/>
          <p:nvPr/>
        </p:nvSpPr>
        <p:spPr>
          <a:xfrm>
            <a:off x="588153" y="5289664"/>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44DDEBB0-06ED-03EA-7CFE-6892AF328B0D}"/>
              </a:ext>
            </a:extLst>
          </p:cNvPr>
          <p:cNvSpPr txBox="1"/>
          <p:nvPr/>
        </p:nvSpPr>
        <p:spPr>
          <a:xfrm>
            <a:off x="549896" y="2155945"/>
            <a:ext cx="2385677" cy="32932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retail &amp; commerce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21.8 million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err="1">
                <a:latin typeface="Futura PT Book" panose="020B0502020204020303" pitchFamily="34" charset="0"/>
              </a:rPr>
              <a:t>australians</a:t>
            </a:r>
            <a:r>
              <a:rPr lang="en-US" sz="1600" dirty="0">
                <a:latin typeface="Futura PT Book" panose="020B0502020204020303" pitchFamily="34" charset="0"/>
              </a:rPr>
              <a:t> aged 14+ accessed </a:t>
            </a:r>
            <a:r>
              <a:rPr lang="en-AU" sz="1600" dirty="0">
                <a:latin typeface="Futura PT Book" panose="020B0502020204020303" pitchFamily="34" charset="0"/>
              </a:rPr>
              <a:t>a retail or commerce website or app in December 2025, </a:t>
            </a:r>
            <a:br>
              <a:rPr lang="en-AU" sz="1600" dirty="0">
                <a:latin typeface="Futura PT Book" panose="020B0502020204020303" pitchFamily="34" charset="0"/>
              </a:rPr>
            </a:br>
            <a:r>
              <a:rPr lang="en-AU" sz="1600" dirty="0">
                <a:latin typeface="Futura PT Book" panose="020B0502020204020303" pitchFamily="34" charset="0"/>
              </a:rPr>
              <a:t>98.5% of all online Australians.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600" dirty="0">
              <a:latin typeface="Futura PT Book" panose="020B0502020204020303" pitchFamily="34" charset="0"/>
            </a:endParaRPr>
          </a:p>
        </p:txBody>
      </p:sp>
      <p:sp>
        <p:nvSpPr>
          <p:cNvPr id="9" name="Content Placeholder 2">
            <a:extLst>
              <a:ext uri="{FF2B5EF4-FFF2-40B4-BE49-F238E27FC236}">
                <a16:creationId xmlns:a16="http://schemas.microsoft.com/office/drawing/2014/main" id="{C6582971-CDBE-5847-B024-07DFF1B91773}"/>
              </a:ext>
            </a:extLst>
          </p:cNvPr>
          <p:cNvSpPr txBox="1">
            <a:spLocks/>
          </p:cNvSpPr>
          <p:nvPr/>
        </p:nvSpPr>
        <p:spPr>
          <a:xfrm>
            <a:off x="3485908" y="1769987"/>
            <a:ext cx="8058646" cy="583035"/>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a:buNone/>
            </a:pPr>
            <a:r>
              <a:rPr kumimoji="0" lang="en-US" sz="1600" b="1" i="0" u="none" strike="noStrike" kern="1200" cap="none" spc="0" normalizeH="0" baseline="0" noProof="0" dirty="0">
                <a:ln>
                  <a:noFill/>
                </a:ln>
                <a:solidFill>
                  <a:srgbClr val="F04B4A"/>
                </a:solidFill>
                <a:effectLst/>
                <a:uLnTx/>
                <a:uFillTx/>
                <a:latin typeface="Futura PT Demi" panose="020B0702020204020303" pitchFamily="34" charset="0"/>
                <a:ea typeface="+mn-ea"/>
                <a:cs typeface="+mn-cs"/>
              </a:rPr>
              <a:t>retail and commerce category</a:t>
            </a:r>
            <a:b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br>
            <a: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t>average </a:t>
            </a:r>
            <a:r>
              <a:rPr lang="en-US" sz="1600" b="0" dirty="0">
                <a:solidFill>
                  <a:prstClr val="black"/>
                </a:solidFill>
                <a:latin typeface="Futura PT Demi" panose="020B0702020204020303" pitchFamily="34" charset="0"/>
              </a:rPr>
              <a:t>time spent (minutes) per person per month </a:t>
            </a:r>
            <a:endPar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1" name="Oval 10">
            <a:extLst>
              <a:ext uri="{FF2B5EF4-FFF2-40B4-BE49-F238E27FC236}">
                <a16:creationId xmlns:a16="http://schemas.microsoft.com/office/drawing/2014/main" id="{BAF08D4E-CCFE-EB8C-9658-3DFD7FEF6C51}"/>
              </a:ext>
            </a:extLst>
          </p:cNvPr>
          <p:cNvSpPr/>
          <p:nvPr/>
        </p:nvSpPr>
        <p:spPr>
          <a:xfrm>
            <a:off x="9328697" y="3055506"/>
            <a:ext cx="2215857" cy="2142717"/>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AU" sz="1400" dirty="0">
                <a:latin typeface="Futura PT Book" panose="020B0502020204020303" pitchFamily="34" charset="0"/>
              </a:rPr>
              <a:t>Click Frenzy and Black Friday in November and Cyber Monday and Boxing Day in December drove time on retail websites and apps.</a:t>
            </a:r>
          </a:p>
        </p:txBody>
      </p:sp>
      <p:pic>
        <p:nvPicPr>
          <p:cNvPr id="13" name="Picture 12">
            <a:extLst>
              <a:ext uri="{FF2B5EF4-FFF2-40B4-BE49-F238E27FC236}">
                <a16:creationId xmlns:a16="http://schemas.microsoft.com/office/drawing/2014/main" id="{1173D31B-4B8B-F58D-F6CD-DD9DAFFDE8D2}"/>
              </a:ext>
            </a:extLst>
          </p:cNvPr>
          <p:cNvPicPr>
            <a:picLocks noChangeAspect="1"/>
          </p:cNvPicPr>
          <p:nvPr/>
        </p:nvPicPr>
        <p:blipFill>
          <a:blip r:embed="rId5">
            <a:biLevel thresh="50000"/>
          </a:blip>
          <a:stretch>
            <a:fillRect/>
          </a:stretch>
        </p:blipFill>
        <p:spPr>
          <a:xfrm>
            <a:off x="1326583" y="2084511"/>
            <a:ext cx="832301" cy="832301"/>
          </a:xfrm>
          <a:prstGeom prst="rect">
            <a:avLst/>
          </a:prstGeom>
        </p:spPr>
      </p:pic>
    </p:spTree>
    <p:extLst>
      <p:ext uri="{BB962C8B-B14F-4D97-AF65-F5344CB8AC3E}">
        <p14:creationId xmlns:p14="http://schemas.microsoft.com/office/powerpoint/2010/main" val="2393315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F677D9-D9B8-4E16-FD9E-04114E2CE39F}"/>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02DC7C50-6545-EB24-144E-80F437533E31}"/>
              </a:ext>
            </a:extLst>
          </p:cNvPr>
          <p:cNvSpPr txBox="1"/>
          <p:nvPr/>
        </p:nvSpPr>
        <p:spPr>
          <a:xfrm>
            <a:off x="609475" y="3260010"/>
            <a:ext cx="2880319" cy="22313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700" b="1" i="0" u="none" strike="noStrike" kern="1200" cap="none" spc="0" normalizeH="0" baseline="0" noProof="0" dirty="0">
                <a:ln>
                  <a:noFill/>
                </a:ln>
                <a:solidFill>
                  <a:srgbClr val="F04B4A"/>
                </a:solidFill>
                <a:effectLst/>
                <a:uLnTx/>
                <a:uFillTx/>
                <a:latin typeface="Futura PT Demi" panose="020B0502020204020303" pitchFamily="34" charset="77"/>
                <a:ea typeface="+mn-ea"/>
                <a:cs typeface="+mn-cs"/>
              </a:rPr>
              <a:t>21.8 million</a:t>
            </a:r>
            <a:br>
              <a:rPr kumimoji="0" lang="en-AU" sz="24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mn-cs"/>
              </a:rPr>
            </a:br>
            <a:r>
              <a:rPr kumimoji="0" lang="en-US" sz="1400" b="0" i="0" u="none" strike="noStrike" kern="1200" cap="none" spc="0" normalizeH="0" baseline="0" noProof="0" dirty="0">
                <a:ln>
                  <a:noFill/>
                </a:ln>
                <a:solidFill>
                  <a:prstClr val="black"/>
                </a:solidFill>
                <a:effectLst/>
                <a:uLnTx/>
                <a:uFillTx/>
                <a:latin typeface="Futura PT Book" panose="020B0502020204020303" pitchFamily="34" charset="0"/>
                <a:ea typeface="+mn-ea"/>
                <a:cs typeface="+mn-cs"/>
              </a:rPr>
              <a:t>98.5% of online australians aged 14+ visited a </a:t>
            </a:r>
            <a:r>
              <a:rPr kumimoji="0" lang="en-US" sz="1400" b="0" i="0" u="none" strike="noStrike" kern="1200" cap="none" spc="0" normalizeH="0" baseline="0" noProof="0" dirty="0">
                <a:ln>
                  <a:noFill/>
                </a:ln>
                <a:solidFill>
                  <a:srgbClr val="F04B4A"/>
                </a:solidFill>
                <a:effectLst/>
                <a:uLnTx/>
                <a:uFillTx/>
                <a:latin typeface="Futura PT Book" panose="020B0502020204020303" pitchFamily="34" charset="0"/>
                <a:ea typeface="+mn-ea"/>
                <a:cs typeface="+mn-cs"/>
              </a:rPr>
              <a:t>retail or commerce </a:t>
            </a:r>
            <a:r>
              <a:rPr kumimoji="0" lang="en-US" sz="1400" b="0" i="0" u="none" strike="noStrike" kern="1200" cap="none" spc="0" normalizeH="0" baseline="0" noProof="0" dirty="0">
                <a:ln>
                  <a:noFill/>
                </a:ln>
                <a:solidFill>
                  <a:prstClr val="black"/>
                </a:solidFill>
                <a:effectLst/>
                <a:uLnTx/>
                <a:uFillTx/>
                <a:latin typeface="Futura PT Book" panose="020B0502020204020303" pitchFamily="34" charset="0"/>
                <a:ea typeface="+mn-ea"/>
                <a:cs typeface="+mn-cs"/>
              </a:rPr>
              <a:t>website or app on computer, smartphone or tablet in December 2025.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rPr>
              <a:t>On average online retail visitors spent </a:t>
            </a:r>
            <a:r>
              <a:rPr kumimoji="0" lang="en-AU" sz="1400" b="0" i="0" u="none" strike="noStrike" kern="1200" cap="none" spc="0" normalizeH="0" baseline="0" noProof="0" dirty="0">
                <a:ln>
                  <a:noFill/>
                </a:ln>
                <a:solidFill>
                  <a:srgbClr val="F04B4A"/>
                </a:solidFill>
                <a:effectLst/>
                <a:uLnTx/>
                <a:uFillTx/>
                <a:latin typeface="Futura PT Book" panose="020B0502020204020303" pitchFamily="34" charset="0"/>
                <a:ea typeface="+mn-ea"/>
                <a:cs typeface="+mn-cs"/>
              </a:rPr>
              <a:t>7.9 hours </a:t>
            </a:r>
            <a:r>
              <a:rPr kumimoji="0" lang="en-AU" sz="14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rPr>
              <a:t>on retail or commerce websites and apps in December 2025. </a:t>
            </a:r>
          </a:p>
        </p:txBody>
      </p:sp>
      <p:sp>
        <p:nvSpPr>
          <p:cNvPr id="13" name="Google Shape;50;p2">
            <a:extLst>
              <a:ext uri="{FF2B5EF4-FFF2-40B4-BE49-F238E27FC236}">
                <a16:creationId xmlns:a16="http://schemas.microsoft.com/office/drawing/2014/main" id="{F9D7C1DE-F9A3-AF69-D164-1D54C7F3515C}"/>
              </a:ext>
            </a:extLst>
          </p:cNvPr>
          <p:cNvSpPr txBox="1">
            <a:spLocks/>
          </p:cNvSpPr>
          <p:nvPr/>
        </p:nvSpPr>
        <p:spPr>
          <a:xfrm>
            <a:off x="681484" y="1387802"/>
            <a:ext cx="2880319" cy="1600186"/>
          </a:xfrm>
          <a:prstGeom prst="rect">
            <a:avLst/>
          </a:prstGeom>
          <a:noFill/>
          <a:ln>
            <a:noFill/>
          </a:ln>
        </p:spPr>
        <p:txBody>
          <a:bodyPr spcFirstLastPara="1" vert="horz" wrap="square" lIns="0" tIns="0" rIns="0" bIns="0" rtlCol="0" anchor="t" anchorCtr="0">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ts val="0"/>
              </a:spcBef>
              <a:spcAft>
                <a:spcPts val="0"/>
              </a:spcAft>
              <a:buClr>
                <a:prstClr val="black"/>
              </a:buClr>
              <a:buSzPts val="4200"/>
              <a:buFont typeface="Poppins"/>
              <a:buNone/>
              <a:tabLst/>
              <a:defRPr/>
            </a:pPr>
            <a:r>
              <a:rPr kumimoji="0" lang="en-US" sz="2800" b="1" i="0" u="none" strike="noStrike" kern="1200" cap="none" spc="0" normalizeH="0" baseline="0" noProof="0" dirty="0">
                <a:ln>
                  <a:noFill/>
                </a:ln>
                <a:solidFill>
                  <a:srgbClr val="F04B4A"/>
                </a:solidFill>
                <a:effectLst/>
                <a:uLnTx/>
                <a:uFillTx/>
                <a:latin typeface="Futura PT Demi" panose="020B0502020204020303" pitchFamily="34" charset="77"/>
                <a:ea typeface="+mj-ea"/>
                <a:cs typeface="+mj-cs"/>
              </a:rPr>
              <a:t>nearly all online </a:t>
            </a:r>
            <a:br>
              <a:rPr kumimoji="0" lang="en-US" sz="2800" b="1" i="0" u="none" strike="noStrike" kern="1200" cap="none" spc="0" normalizeH="0" baseline="0" noProof="0" dirty="0">
                <a:ln>
                  <a:noFill/>
                </a:ln>
                <a:solidFill>
                  <a:srgbClr val="F04B4A"/>
                </a:solidFill>
                <a:effectLst/>
                <a:uLnTx/>
                <a:uFillTx/>
                <a:latin typeface="Futura PT Demi" panose="020B0502020204020303" pitchFamily="34" charset="77"/>
                <a:ea typeface="+mj-ea"/>
                <a:cs typeface="+mj-cs"/>
              </a:rPr>
            </a:br>
            <a:r>
              <a:rPr kumimoji="0" lang="en-US" sz="2800" b="1" i="0" u="none" strike="noStrike" kern="1200" cap="none" spc="0" normalizeH="0" baseline="0" noProof="0" dirty="0" err="1">
                <a:ln>
                  <a:noFill/>
                </a:ln>
                <a:solidFill>
                  <a:srgbClr val="F04B4A"/>
                </a:solidFill>
                <a:effectLst/>
                <a:uLnTx/>
                <a:uFillTx/>
                <a:latin typeface="Futura PT Demi" panose="020B0502020204020303" pitchFamily="34" charset="77"/>
                <a:ea typeface="+mj-ea"/>
                <a:cs typeface="+mj-cs"/>
              </a:rPr>
              <a:t>australians</a:t>
            </a:r>
            <a:r>
              <a:rPr kumimoji="0" lang="en-US" sz="2800" b="1" i="0" u="none" strike="noStrike" kern="1200" cap="none" spc="0" normalizeH="0" baseline="0" noProof="0" dirty="0">
                <a:ln>
                  <a:noFill/>
                </a:ln>
                <a:solidFill>
                  <a:srgbClr val="F04B4A"/>
                </a:solidFill>
                <a:effectLst/>
                <a:uLnTx/>
                <a:uFillTx/>
                <a:latin typeface="Futura PT Demi" panose="020B0502020204020303" pitchFamily="34" charset="77"/>
                <a:ea typeface="+mj-ea"/>
                <a:cs typeface="+mj-cs"/>
              </a:rPr>
              <a:t> visited a retail website or app in </a:t>
            </a:r>
            <a:r>
              <a:rPr lang="en-US" sz="2800" b="1" dirty="0">
                <a:solidFill>
                  <a:srgbClr val="F04B4A"/>
                </a:solidFill>
                <a:latin typeface="Futura PT Demi" panose="020B0502020204020303" pitchFamily="34" charset="77"/>
              </a:rPr>
              <a:t>D</a:t>
            </a:r>
            <a:r>
              <a:rPr kumimoji="0" lang="en-US" sz="2800" b="1" i="0" u="none" strike="noStrike" kern="1200" cap="none" spc="0" normalizeH="0" baseline="0" noProof="0" dirty="0" err="1">
                <a:ln>
                  <a:noFill/>
                </a:ln>
                <a:solidFill>
                  <a:srgbClr val="F04B4A"/>
                </a:solidFill>
                <a:effectLst/>
                <a:uLnTx/>
                <a:uFillTx/>
                <a:latin typeface="Futura PT Demi" panose="020B0502020204020303" pitchFamily="34" charset="77"/>
                <a:ea typeface="+mj-ea"/>
                <a:cs typeface="+mj-cs"/>
              </a:rPr>
              <a:t>ecember</a:t>
            </a:r>
            <a:endParaRPr kumimoji="0" lang="en-US" sz="2800" b="1" i="0" u="none" strike="noStrike" kern="1200" cap="none" spc="0" normalizeH="0" baseline="0" noProof="0" dirty="0">
              <a:ln>
                <a:noFill/>
              </a:ln>
              <a:solidFill>
                <a:srgbClr val="F04B4A"/>
              </a:solidFill>
              <a:effectLst/>
              <a:uLnTx/>
              <a:uFillTx/>
              <a:latin typeface="Futura PT Demi" panose="020B0502020204020303" pitchFamily="34" charset="77"/>
              <a:ea typeface="+mj-ea"/>
              <a:cs typeface="+mj-cs"/>
            </a:endParaRPr>
          </a:p>
        </p:txBody>
      </p:sp>
      <p:pic>
        <p:nvPicPr>
          <p:cNvPr id="15" name="Picture 14" descr="Logo&#10;&#10;Description automatically generated">
            <a:extLst>
              <a:ext uri="{FF2B5EF4-FFF2-40B4-BE49-F238E27FC236}">
                <a16:creationId xmlns:a16="http://schemas.microsoft.com/office/drawing/2014/main" id="{B7A26F13-0335-34EF-8836-967FCD5F9399}"/>
              </a:ext>
            </a:extLst>
          </p:cNvPr>
          <p:cNvPicPr>
            <a:picLocks noChangeAspect="1"/>
          </p:cNvPicPr>
          <p:nvPr/>
        </p:nvPicPr>
        <p:blipFill>
          <a:blip r:embed="rId2"/>
          <a:stretch>
            <a:fillRect/>
          </a:stretch>
        </p:blipFill>
        <p:spPr>
          <a:xfrm>
            <a:off x="334253" y="6231690"/>
            <a:ext cx="543354" cy="724472"/>
          </a:xfrm>
          <a:prstGeom prst="rect">
            <a:avLst/>
          </a:prstGeom>
        </p:spPr>
      </p:pic>
      <p:sp>
        <p:nvSpPr>
          <p:cNvPr id="7" name="Google Shape;119;p6">
            <a:extLst>
              <a:ext uri="{FF2B5EF4-FFF2-40B4-BE49-F238E27FC236}">
                <a16:creationId xmlns:a16="http://schemas.microsoft.com/office/drawing/2014/main" id="{4954BCE7-0FB2-A24C-AA05-E6BB62089B8D}"/>
              </a:ext>
            </a:extLst>
          </p:cNvPr>
          <p:cNvSpPr txBox="1"/>
          <p:nvPr/>
        </p:nvSpPr>
        <p:spPr>
          <a:xfrm>
            <a:off x="1448211" y="6527244"/>
            <a:ext cx="10580574" cy="23079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Poppins"/>
                <a:cs typeface="Poppins"/>
                <a:sym typeface="Poppins"/>
              </a:rPr>
              <a:t>Source: </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Ipsos iris Online Audience Measurement December 2025, Age 14+, PC/laptop/smartphone/tablet, audience (000s), </a:t>
            </a:r>
            <a:r>
              <a:rPr lang="en-US" sz="900" dirty="0">
                <a:solidFill>
                  <a:prstClr val="black"/>
                </a:solidFill>
                <a:latin typeface="Futura PT Book" panose="020B0502020204020303" pitchFamily="34" charset="77"/>
                <a:cs typeface="Poppins"/>
              </a:rPr>
              <a:t>audience reach, average time pp (hours), </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Retail and Commerce category and selected sub-categories</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0"/>
                <a:ea typeface="+mn-ea"/>
                <a:cs typeface="Poppins"/>
              </a:rPr>
              <a:t> </a:t>
            </a:r>
            <a:endParaRPr kumimoji="0" sz="18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8" name="Rectangle 7">
            <a:extLst>
              <a:ext uri="{FF2B5EF4-FFF2-40B4-BE49-F238E27FC236}">
                <a16:creationId xmlns:a16="http://schemas.microsoft.com/office/drawing/2014/main" id="{D353933B-AD7A-94E2-4FFF-806CF57CCE25}"/>
              </a:ext>
            </a:extLst>
          </p:cNvPr>
          <p:cNvSpPr/>
          <p:nvPr/>
        </p:nvSpPr>
        <p:spPr>
          <a:xfrm>
            <a:off x="623392" y="3070275"/>
            <a:ext cx="2448272"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Table 5">
            <a:extLst>
              <a:ext uri="{FF2B5EF4-FFF2-40B4-BE49-F238E27FC236}">
                <a16:creationId xmlns:a16="http://schemas.microsoft.com/office/drawing/2014/main" id="{CEEA0A8E-C9AD-6ADF-59F4-D3CC7DEFF125}"/>
              </a:ext>
            </a:extLst>
          </p:cNvPr>
          <p:cNvGraphicFramePr>
            <a:graphicFrameLocks noGrp="1"/>
          </p:cNvGraphicFramePr>
          <p:nvPr/>
        </p:nvGraphicFramePr>
        <p:xfrm>
          <a:off x="3935731" y="1628775"/>
          <a:ext cx="7200900" cy="3600450"/>
        </p:xfrm>
        <a:graphic>
          <a:graphicData uri="http://schemas.openxmlformats.org/drawingml/2006/table">
            <a:tbl>
              <a:tblPr firstRow="1" bandRow="1">
                <a:tableStyleId>{5C22544A-7EE6-4342-B048-85BDC9FD1C3A}</a:tableStyleId>
              </a:tblPr>
              <a:tblGrid>
                <a:gridCol w="2400300">
                  <a:extLst>
                    <a:ext uri="{9D8B030D-6E8A-4147-A177-3AD203B41FA5}">
                      <a16:colId xmlns:a16="http://schemas.microsoft.com/office/drawing/2014/main" val="4232099134"/>
                    </a:ext>
                  </a:extLst>
                </a:gridCol>
                <a:gridCol w="2400300">
                  <a:extLst>
                    <a:ext uri="{9D8B030D-6E8A-4147-A177-3AD203B41FA5}">
                      <a16:colId xmlns:a16="http://schemas.microsoft.com/office/drawing/2014/main" val="2057013447"/>
                    </a:ext>
                  </a:extLst>
                </a:gridCol>
                <a:gridCol w="2400300">
                  <a:extLst>
                    <a:ext uri="{9D8B030D-6E8A-4147-A177-3AD203B41FA5}">
                      <a16:colId xmlns:a16="http://schemas.microsoft.com/office/drawing/2014/main" val="3352038227"/>
                    </a:ext>
                  </a:extLst>
                </a:gridCol>
              </a:tblGrid>
              <a:tr h="1800225">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97989261"/>
                  </a:ext>
                </a:extLst>
              </a:tr>
              <a:tr h="1800225">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AU"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0166523"/>
                  </a:ext>
                </a:extLst>
              </a:tr>
            </a:tbl>
          </a:graphicData>
        </a:graphic>
      </p:graphicFrame>
      <p:sp>
        <p:nvSpPr>
          <p:cNvPr id="6" name="Rectangle 5">
            <a:extLst>
              <a:ext uri="{FF2B5EF4-FFF2-40B4-BE49-F238E27FC236}">
                <a16:creationId xmlns:a16="http://schemas.microsoft.com/office/drawing/2014/main" id="{C80DDF22-E717-BAC2-62F4-AC2449A95495}"/>
              </a:ext>
            </a:extLst>
          </p:cNvPr>
          <p:cNvSpPr/>
          <p:nvPr/>
        </p:nvSpPr>
        <p:spPr>
          <a:xfrm>
            <a:off x="3575720" y="3127667"/>
            <a:ext cx="2520313" cy="830997"/>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t>consumer electronics</a:t>
            </a:r>
            <a:b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br>
            <a: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t>18.8 million</a:t>
            </a:r>
            <a:b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br>
            <a:endPar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endParaRPr>
          </a:p>
        </p:txBody>
      </p:sp>
      <p:sp>
        <p:nvSpPr>
          <p:cNvPr id="14" name="Rectangle 13">
            <a:extLst>
              <a:ext uri="{FF2B5EF4-FFF2-40B4-BE49-F238E27FC236}">
                <a16:creationId xmlns:a16="http://schemas.microsoft.com/office/drawing/2014/main" id="{804F283A-8037-D391-5856-579DB484EFC4}"/>
              </a:ext>
            </a:extLst>
          </p:cNvPr>
          <p:cNvSpPr/>
          <p:nvPr/>
        </p:nvSpPr>
        <p:spPr>
          <a:xfrm>
            <a:off x="5691164" y="3111354"/>
            <a:ext cx="2880360" cy="584775"/>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t>voucher/rewards</a:t>
            </a:r>
            <a:b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br>
            <a: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t> 17.7 million</a:t>
            </a:r>
          </a:p>
        </p:txBody>
      </p:sp>
      <p:sp>
        <p:nvSpPr>
          <p:cNvPr id="16" name="Rectangle 15">
            <a:extLst>
              <a:ext uri="{FF2B5EF4-FFF2-40B4-BE49-F238E27FC236}">
                <a16:creationId xmlns:a16="http://schemas.microsoft.com/office/drawing/2014/main" id="{BBC7FE9E-5F2F-C8F3-CEEC-65F59EDA8F00}"/>
              </a:ext>
            </a:extLst>
          </p:cNvPr>
          <p:cNvSpPr/>
          <p:nvPr/>
        </p:nvSpPr>
        <p:spPr>
          <a:xfrm>
            <a:off x="8528235" y="3106226"/>
            <a:ext cx="2373893" cy="584775"/>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t>grocery/supermarkets</a:t>
            </a:r>
            <a:br>
              <a:rPr kumimoji="0" lang="en-AU" sz="1600" b="1" i="0" u="none" strike="noStrike" kern="1200" cap="none" spc="0" normalizeH="0" baseline="0" noProof="0" dirty="0">
                <a:ln>
                  <a:noFill/>
                </a:ln>
                <a:solidFill>
                  <a:srgbClr val="FF0000"/>
                </a:solidFill>
                <a:effectLst/>
                <a:uLnTx/>
                <a:uFillTx/>
                <a:latin typeface="Futura PT Book" panose="020B0502020204020303" pitchFamily="34" charset="77"/>
                <a:ea typeface="+mn-ea"/>
                <a:cs typeface="Futura Medium" panose="020B0602020204020303" pitchFamily="34" charset="-79"/>
              </a:rPr>
            </a:br>
            <a: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t> 17.3 million</a:t>
            </a:r>
          </a:p>
        </p:txBody>
      </p:sp>
      <p:sp>
        <p:nvSpPr>
          <p:cNvPr id="18" name="Rectangle 17">
            <a:extLst>
              <a:ext uri="{FF2B5EF4-FFF2-40B4-BE49-F238E27FC236}">
                <a16:creationId xmlns:a16="http://schemas.microsoft.com/office/drawing/2014/main" id="{62B1E422-86FA-38C1-C2E7-F4C454919A78}"/>
              </a:ext>
            </a:extLst>
          </p:cNvPr>
          <p:cNvSpPr/>
          <p:nvPr/>
        </p:nvSpPr>
        <p:spPr>
          <a:xfrm>
            <a:off x="8516975" y="4820257"/>
            <a:ext cx="2439702" cy="584775"/>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t>homes &amp; gardens</a:t>
            </a:r>
            <a:b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br>
            <a: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t>15.0 million</a:t>
            </a:r>
          </a:p>
        </p:txBody>
      </p:sp>
      <p:sp>
        <p:nvSpPr>
          <p:cNvPr id="19" name="Rectangle 18">
            <a:extLst>
              <a:ext uri="{FF2B5EF4-FFF2-40B4-BE49-F238E27FC236}">
                <a16:creationId xmlns:a16="http://schemas.microsoft.com/office/drawing/2014/main" id="{7337D08A-BEDC-7355-6D05-5C4BB9E50B7B}"/>
              </a:ext>
            </a:extLst>
          </p:cNvPr>
          <p:cNvSpPr/>
          <p:nvPr/>
        </p:nvSpPr>
        <p:spPr>
          <a:xfrm>
            <a:off x="5951984" y="4811724"/>
            <a:ext cx="2373893" cy="584775"/>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t>fashion &amp; beauty</a:t>
            </a:r>
            <a:b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br>
            <a: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t>15.8 million</a:t>
            </a:r>
          </a:p>
        </p:txBody>
      </p:sp>
      <p:sp>
        <p:nvSpPr>
          <p:cNvPr id="20" name="Rectangle 19">
            <a:extLst>
              <a:ext uri="{FF2B5EF4-FFF2-40B4-BE49-F238E27FC236}">
                <a16:creationId xmlns:a16="http://schemas.microsoft.com/office/drawing/2014/main" id="{079DAD98-5789-039F-C254-60FB16232ED5}"/>
              </a:ext>
            </a:extLst>
          </p:cNvPr>
          <p:cNvSpPr/>
          <p:nvPr/>
        </p:nvSpPr>
        <p:spPr>
          <a:xfrm>
            <a:off x="3584684" y="4805969"/>
            <a:ext cx="2373893" cy="584775"/>
          </a:xfrm>
          <a:prstGeom prst="rect">
            <a:avLst/>
          </a:prstGeom>
        </p:spPr>
        <p:txBody>
          <a:bodyPr wrap="square">
            <a:spAutoFit/>
          </a:bodyPr>
          <a:lstStyle/>
          <a:p>
            <a:pPr marL="0" marR="0" lvl="0" indent="0" algn="ctr" defTabSz="457200" rtl="0" eaLnBrk="1" fontAlgn="auto" latinLnBrk="0" hangingPunct="1">
              <a:lnSpc>
                <a:spcPct val="100000"/>
              </a:lnSpc>
              <a:spcBef>
                <a:spcPts val="600"/>
              </a:spcBef>
              <a:spcAft>
                <a:spcPts val="0"/>
              </a:spcAft>
              <a:buClrTx/>
              <a:buSzTx/>
              <a:buFontTx/>
              <a:buNone/>
              <a:tabLst/>
              <a:defRPr/>
            </a:pPr>
            <a:r>
              <a:rPr kumimoji="0" lang="en-AU" sz="1600" b="1" i="0" u="none" strike="noStrike" kern="1200" cap="none" spc="0" normalizeH="0" baseline="0" noProof="0" dirty="0">
                <a:ln>
                  <a:noFill/>
                </a:ln>
                <a:solidFill>
                  <a:srgbClr val="F04B4A"/>
                </a:solidFill>
                <a:effectLst/>
                <a:uLnTx/>
                <a:uFillTx/>
                <a:latin typeface="Futura PT Bold" panose="020B0902020204020203" pitchFamily="34" charset="0"/>
                <a:ea typeface="+mn-ea"/>
                <a:cs typeface="Futura Medium" panose="020B0602020204020303" pitchFamily="34" charset="-79"/>
              </a:rPr>
              <a:t>dept, discount stores</a:t>
            </a:r>
            <a:b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br>
            <a:r>
              <a:rPr kumimoji="0" lang="en-AU" sz="1600" b="1" i="0" u="none" strike="noStrike" kern="1200" cap="none" spc="0" normalizeH="0" baseline="0" noProof="0" dirty="0">
                <a:ln>
                  <a:noFill/>
                </a:ln>
                <a:solidFill>
                  <a:prstClr val="black"/>
                </a:solidFill>
                <a:effectLst/>
                <a:uLnTx/>
                <a:uFillTx/>
                <a:latin typeface="Futura PT Book" panose="020B0502020204020303" pitchFamily="34" charset="77"/>
                <a:ea typeface="+mn-ea"/>
                <a:cs typeface="Futura Medium" panose="020B0602020204020303" pitchFamily="34" charset="-79"/>
              </a:rPr>
              <a:t>16.7 million</a:t>
            </a:r>
          </a:p>
        </p:txBody>
      </p:sp>
      <p:pic>
        <p:nvPicPr>
          <p:cNvPr id="12" name="Picture 4" descr="Shopping cart ">
            <a:extLst>
              <a:ext uri="{FF2B5EF4-FFF2-40B4-BE49-F238E27FC236}">
                <a16:creationId xmlns:a16="http://schemas.microsoft.com/office/drawing/2014/main" id="{955B4318-30B5-0F00-11CA-50204B9769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6869" y="2495351"/>
            <a:ext cx="609600" cy="60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E1165E9-DFF9-3985-2A14-69EAE5C66BFA}"/>
              </a:ext>
            </a:extLst>
          </p:cNvPr>
          <p:cNvSpPr txBox="1"/>
          <p:nvPr/>
        </p:nvSpPr>
        <p:spPr>
          <a:xfrm>
            <a:off x="3476413" y="1419582"/>
            <a:ext cx="8281035"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t>most popular online retail and commerce subcategories in December 2025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err="1">
                <a:ln>
                  <a:noFill/>
                </a:ln>
                <a:solidFill>
                  <a:prstClr val="black"/>
                </a:solidFill>
                <a:effectLst/>
                <a:uLnTx/>
                <a:uFillTx/>
                <a:latin typeface="Futura PT Book" panose="020B0502020204020303" pitchFamily="34" charset="0"/>
                <a:ea typeface="+mn-ea"/>
                <a:cs typeface="+mn-cs"/>
              </a:rPr>
              <a:t>australian</a:t>
            </a:r>
            <a:r>
              <a:rPr kumimoji="0" lang="en-AU" sz="1400" b="0" i="0" u="none" strike="noStrike" kern="1200" cap="none" spc="0" normalizeH="0" baseline="0" noProof="0" dirty="0">
                <a:ln>
                  <a:noFill/>
                </a:ln>
                <a:solidFill>
                  <a:prstClr val="black"/>
                </a:solidFill>
                <a:effectLst/>
                <a:uLnTx/>
                <a:uFillTx/>
                <a:latin typeface="Futura PT Book" panose="020B0502020204020303" pitchFamily="34" charset="0"/>
                <a:ea typeface="+mn-ea"/>
                <a:cs typeface="+mn-cs"/>
              </a:rPr>
              <a:t> audience aged 14+</a:t>
            </a:r>
            <a:endParaRPr kumimoji="0" lang="en-AU" sz="1200" b="0" i="0" u="none" strike="noStrike" kern="1200" cap="none" spc="0" normalizeH="0" baseline="0" noProof="0" dirty="0">
              <a:ln>
                <a:noFill/>
              </a:ln>
              <a:solidFill>
                <a:prstClr val="black"/>
              </a:solidFill>
              <a:effectLst/>
              <a:uLnTx/>
              <a:uFillTx/>
              <a:latin typeface="Futura PT Book" panose="020B0502020204020303" pitchFamily="34" charset="0"/>
              <a:ea typeface="+mn-ea"/>
              <a:cs typeface="+mn-cs"/>
            </a:endParaRPr>
          </a:p>
        </p:txBody>
      </p:sp>
      <p:pic>
        <p:nvPicPr>
          <p:cNvPr id="23" name="Picture 22">
            <a:extLst>
              <a:ext uri="{FF2B5EF4-FFF2-40B4-BE49-F238E27FC236}">
                <a16:creationId xmlns:a16="http://schemas.microsoft.com/office/drawing/2014/main" id="{13DCC55A-9CB1-E918-558A-3B8480A8D065}"/>
              </a:ext>
            </a:extLst>
          </p:cNvPr>
          <p:cNvPicPr>
            <a:picLocks noChangeAspect="1"/>
          </p:cNvPicPr>
          <p:nvPr/>
        </p:nvPicPr>
        <p:blipFill>
          <a:blip r:embed="rId4"/>
          <a:stretch>
            <a:fillRect/>
          </a:stretch>
        </p:blipFill>
        <p:spPr>
          <a:xfrm>
            <a:off x="4512377" y="2452723"/>
            <a:ext cx="638200" cy="638200"/>
          </a:xfrm>
          <a:prstGeom prst="rect">
            <a:avLst/>
          </a:prstGeom>
        </p:spPr>
      </p:pic>
      <p:pic>
        <p:nvPicPr>
          <p:cNvPr id="25" name="Picture 24">
            <a:extLst>
              <a:ext uri="{FF2B5EF4-FFF2-40B4-BE49-F238E27FC236}">
                <a16:creationId xmlns:a16="http://schemas.microsoft.com/office/drawing/2014/main" id="{5587A468-ED42-5B9E-0670-2E8655911D4E}"/>
              </a:ext>
            </a:extLst>
          </p:cNvPr>
          <p:cNvPicPr>
            <a:picLocks noChangeAspect="1"/>
          </p:cNvPicPr>
          <p:nvPr/>
        </p:nvPicPr>
        <p:blipFill>
          <a:blip r:embed="rId5"/>
          <a:stretch>
            <a:fillRect/>
          </a:stretch>
        </p:blipFill>
        <p:spPr>
          <a:xfrm>
            <a:off x="6776240" y="2436918"/>
            <a:ext cx="710208" cy="710208"/>
          </a:xfrm>
          <a:prstGeom prst="rect">
            <a:avLst/>
          </a:prstGeom>
        </p:spPr>
      </p:pic>
      <p:pic>
        <p:nvPicPr>
          <p:cNvPr id="29" name="Picture 28">
            <a:extLst>
              <a:ext uri="{FF2B5EF4-FFF2-40B4-BE49-F238E27FC236}">
                <a16:creationId xmlns:a16="http://schemas.microsoft.com/office/drawing/2014/main" id="{F1FDB93B-9BB7-68E4-E6B5-AD7520603BA6}"/>
              </a:ext>
            </a:extLst>
          </p:cNvPr>
          <p:cNvPicPr>
            <a:picLocks noChangeAspect="1"/>
          </p:cNvPicPr>
          <p:nvPr/>
        </p:nvPicPr>
        <p:blipFill>
          <a:blip r:embed="rId6"/>
          <a:stretch>
            <a:fillRect/>
          </a:stretch>
        </p:blipFill>
        <p:spPr>
          <a:xfrm>
            <a:off x="6870618" y="4079863"/>
            <a:ext cx="638200" cy="638200"/>
          </a:xfrm>
          <a:prstGeom prst="rect">
            <a:avLst/>
          </a:prstGeom>
        </p:spPr>
      </p:pic>
      <p:pic>
        <p:nvPicPr>
          <p:cNvPr id="31" name="Picture 30">
            <a:extLst>
              <a:ext uri="{FF2B5EF4-FFF2-40B4-BE49-F238E27FC236}">
                <a16:creationId xmlns:a16="http://schemas.microsoft.com/office/drawing/2014/main" id="{25C41854-A4BC-9D35-AF61-D471ADA27929}"/>
              </a:ext>
            </a:extLst>
          </p:cNvPr>
          <p:cNvPicPr>
            <a:picLocks noChangeAspect="1"/>
          </p:cNvPicPr>
          <p:nvPr/>
        </p:nvPicPr>
        <p:blipFill>
          <a:blip r:embed="rId7"/>
          <a:stretch>
            <a:fillRect/>
          </a:stretch>
        </p:blipFill>
        <p:spPr>
          <a:xfrm>
            <a:off x="4512377" y="4172440"/>
            <a:ext cx="566192" cy="566192"/>
          </a:xfrm>
          <a:prstGeom prst="rect">
            <a:avLst/>
          </a:prstGeom>
        </p:spPr>
      </p:pic>
      <p:pic>
        <p:nvPicPr>
          <p:cNvPr id="4" name="Picture 3" descr="Logo&#10;&#10;Description automatically generated">
            <a:extLst>
              <a:ext uri="{FF2B5EF4-FFF2-40B4-BE49-F238E27FC236}">
                <a16:creationId xmlns:a16="http://schemas.microsoft.com/office/drawing/2014/main" id="{D81D4677-706D-1C25-F2EE-B31D6F1415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pic>
        <p:nvPicPr>
          <p:cNvPr id="9" name="Picture 8">
            <a:extLst>
              <a:ext uri="{FF2B5EF4-FFF2-40B4-BE49-F238E27FC236}">
                <a16:creationId xmlns:a16="http://schemas.microsoft.com/office/drawing/2014/main" id="{B0660B87-E9BB-4B14-3CFD-343D263CC6DC}"/>
              </a:ext>
            </a:extLst>
          </p:cNvPr>
          <p:cNvPicPr>
            <a:picLocks noChangeAspect="1"/>
          </p:cNvPicPr>
          <p:nvPr/>
        </p:nvPicPr>
        <p:blipFill>
          <a:blip r:embed="rId9"/>
          <a:stretch>
            <a:fillRect/>
          </a:stretch>
        </p:blipFill>
        <p:spPr>
          <a:xfrm>
            <a:off x="9371413" y="3977247"/>
            <a:ext cx="796905" cy="796905"/>
          </a:xfrm>
          <a:prstGeom prst="rect">
            <a:avLst/>
          </a:prstGeom>
        </p:spPr>
      </p:pic>
    </p:spTree>
    <p:extLst>
      <p:ext uri="{BB962C8B-B14F-4D97-AF65-F5344CB8AC3E}">
        <p14:creationId xmlns:p14="http://schemas.microsoft.com/office/powerpoint/2010/main" val="3159596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9303F-FC19-01CC-B7CB-CA0F8FC70F3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AA9D49F-86F9-219B-341C-E11C24C3CF10}"/>
              </a:ext>
            </a:extLst>
          </p:cNvPr>
          <p:cNvPicPr>
            <a:picLocks noChangeAspect="1"/>
          </p:cNvPicPr>
          <p:nvPr/>
        </p:nvPicPr>
        <p:blipFill>
          <a:blip r:embed="rId2"/>
          <a:stretch>
            <a:fillRect/>
          </a:stretch>
        </p:blipFill>
        <p:spPr>
          <a:xfrm>
            <a:off x="3203788" y="2180883"/>
            <a:ext cx="7791363" cy="3426249"/>
          </a:xfrm>
          <a:prstGeom prst="rect">
            <a:avLst/>
          </a:prstGeom>
        </p:spPr>
      </p:pic>
      <p:sp>
        <p:nvSpPr>
          <p:cNvPr id="10" name="Rectangle 9">
            <a:extLst>
              <a:ext uri="{FF2B5EF4-FFF2-40B4-BE49-F238E27FC236}">
                <a16:creationId xmlns:a16="http://schemas.microsoft.com/office/drawing/2014/main" id="{69FF961A-3204-CB99-ED72-9361D3D10014}"/>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A873E6EA-1B25-A4DA-1B59-194C40772B23}"/>
              </a:ext>
            </a:extLst>
          </p:cNvPr>
          <p:cNvPicPr>
            <a:picLocks noChangeAspect="1"/>
          </p:cNvPicPr>
          <p:nvPr/>
        </p:nvPicPr>
        <p:blipFill>
          <a:blip r:embed="rId3"/>
          <a:stretch>
            <a:fillRect/>
          </a:stretch>
        </p:blipFill>
        <p:spPr>
          <a:xfrm>
            <a:off x="334253" y="6231690"/>
            <a:ext cx="543354" cy="724472"/>
          </a:xfrm>
          <a:prstGeom prst="rect">
            <a:avLst/>
          </a:prstGeom>
        </p:spPr>
      </p:pic>
      <p:sp>
        <p:nvSpPr>
          <p:cNvPr id="4" name="Google Shape;50;p2">
            <a:extLst>
              <a:ext uri="{FF2B5EF4-FFF2-40B4-BE49-F238E27FC236}">
                <a16:creationId xmlns:a16="http://schemas.microsoft.com/office/drawing/2014/main" id="{9812C1CE-CA3C-187B-A69A-5FFEEC9B711A}"/>
              </a:ext>
            </a:extLst>
          </p:cNvPr>
          <p:cNvSpPr txBox="1">
            <a:spLocks noGrp="1"/>
          </p:cNvSpPr>
          <p:nvPr>
            <p:ph type="title"/>
          </p:nvPr>
        </p:nvSpPr>
        <p:spPr>
          <a:xfrm>
            <a:off x="613519" y="498737"/>
            <a:ext cx="11578481" cy="97618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highest recorded audience to </a:t>
            </a:r>
            <a:r>
              <a:rPr lang="en-US" sz="2800" b="1" dirty="0">
                <a:solidFill>
                  <a:srgbClr val="F04B4A"/>
                </a:solidFill>
                <a:latin typeface="Futura PT Demi" panose="020B0502020204020303" pitchFamily="34" charset="77"/>
              </a:rPr>
              <a:t>beverages</a:t>
            </a:r>
            <a:r>
              <a:rPr lang="en-US" sz="2800" b="1" dirty="0">
                <a:latin typeface="Futura PT Demi" panose="020B0502020204020303" pitchFamily="34" charset="77"/>
              </a:rPr>
              <a:t> retail </a:t>
            </a:r>
            <a:br>
              <a:rPr lang="en-US" sz="2800" b="1" dirty="0">
                <a:latin typeface="Futura PT Demi" panose="020B0502020204020303" pitchFamily="34" charset="77"/>
              </a:rPr>
            </a:br>
            <a:r>
              <a:rPr lang="en-US" sz="2800" b="1" dirty="0">
                <a:latin typeface="Futura PT Demi" panose="020B0502020204020303" pitchFamily="34" charset="77"/>
              </a:rPr>
              <a:t>websites and apps in December 2025</a:t>
            </a:r>
            <a:endParaRPr sz="2800" b="1" dirty="0">
              <a:solidFill>
                <a:srgbClr val="F04B4A"/>
              </a:solidFill>
              <a:latin typeface="Futura PT Demi" panose="020B0502020204020303" pitchFamily="34" charset="77"/>
            </a:endParaRPr>
          </a:p>
        </p:txBody>
      </p:sp>
      <p:pic>
        <p:nvPicPr>
          <p:cNvPr id="22" name="Picture 21" descr="Logo&#10;&#10;Description automatically generated">
            <a:extLst>
              <a:ext uri="{FF2B5EF4-FFF2-40B4-BE49-F238E27FC236}">
                <a16:creationId xmlns:a16="http://schemas.microsoft.com/office/drawing/2014/main" id="{B9C722EB-410E-2C07-7F9F-C78286CFE5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20" name="Google Shape;119;p6">
            <a:extLst>
              <a:ext uri="{FF2B5EF4-FFF2-40B4-BE49-F238E27FC236}">
                <a16:creationId xmlns:a16="http://schemas.microsoft.com/office/drawing/2014/main" id="{554FDBCA-AF5B-CAB7-5E56-88B1E4660032}"/>
              </a:ext>
            </a:extLst>
          </p:cNvPr>
          <p:cNvSpPr txBox="1"/>
          <p:nvPr/>
        </p:nvSpPr>
        <p:spPr>
          <a:xfrm>
            <a:off x="1448211" y="6466961"/>
            <a:ext cx="10026033" cy="369291"/>
          </a:xfrm>
          <a:prstGeom prst="rect">
            <a:avLst/>
          </a:prstGeom>
          <a:noFill/>
          <a:ln>
            <a:noFill/>
          </a:ln>
        </p:spPr>
        <p:txBody>
          <a:bodyPr spcFirstLastPara="1" wrap="square" lIns="91425" tIns="45700" rIns="91425" bIns="45700" anchor="t" anchorCtr="0">
            <a:spAutoFit/>
          </a:bodyPr>
          <a:lstStyle/>
          <a:p>
            <a:pPr lvl="0">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Source: Ipsos iris Online Audience Measurement Service December 2025 (year on year </a:t>
            </a:r>
            <a:r>
              <a:rPr lang="en-US" sz="900" dirty="0">
                <a:solidFill>
                  <a:prstClr val="black"/>
                </a:solidFill>
                <a:latin typeface="Futura PT Book" panose="020B0502020204020303" pitchFamily="34" charset="77"/>
                <a:cs typeface="Poppins"/>
              </a:rPr>
              <a:t>December 2024 v December 2025)</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 Age 14+, computer/smartphone/tablet, audience 000s, average time per person (minutes), Beverages Retail and Commerce Subcategory</a:t>
            </a:r>
            <a:endParaRPr kumimoji="0" sz="18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7" name="Rectangle 16">
            <a:extLst>
              <a:ext uri="{FF2B5EF4-FFF2-40B4-BE49-F238E27FC236}">
                <a16:creationId xmlns:a16="http://schemas.microsoft.com/office/drawing/2014/main" id="{85CD8B96-1C98-4BA4-8598-BD281AFF4980}"/>
              </a:ext>
            </a:extLst>
          </p:cNvPr>
          <p:cNvSpPr/>
          <p:nvPr/>
        </p:nvSpPr>
        <p:spPr>
          <a:xfrm>
            <a:off x="4155983" y="2399412"/>
            <a:ext cx="2351691" cy="94068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8A1ABB-FF82-576F-A03F-67034356F5F8}"/>
              </a:ext>
            </a:extLst>
          </p:cNvPr>
          <p:cNvSpPr/>
          <p:nvPr/>
        </p:nvSpPr>
        <p:spPr>
          <a:xfrm>
            <a:off x="647446" y="188313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075F1F25-4EEF-58C3-4CDC-83AA47ACAC0F}"/>
              </a:ext>
            </a:extLst>
          </p:cNvPr>
          <p:cNvSpPr/>
          <p:nvPr/>
        </p:nvSpPr>
        <p:spPr>
          <a:xfrm>
            <a:off x="577576" y="5186473"/>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49123DCA-9570-3928-F7AC-503CE9BBB46A}"/>
              </a:ext>
            </a:extLst>
          </p:cNvPr>
          <p:cNvSpPr txBox="1"/>
          <p:nvPr/>
        </p:nvSpPr>
        <p:spPr>
          <a:xfrm>
            <a:off x="490603" y="2061504"/>
            <a:ext cx="2385677" cy="30469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beverages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9.1 million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err="1">
                <a:latin typeface="Futura PT Book" panose="020B0502020204020303" pitchFamily="34" charset="0"/>
              </a:rPr>
              <a:t>australians</a:t>
            </a:r>
            <a:r>
              <a:rPr lang="en-US" sz="1600" dirty="0">
                <a:latin typeface="Futura PT Book" panose="020B0502020204020303" pitchFamily="34" charset="0"/>
              </a:rPr>
              <a:t> accessed </a:t>
            </a:r>
            <a:r>
              <a:rPr lang="en-AU" sz="1600" dirty="0">
                <a:latin typeface="Futura PT Book" panose="020B0502020204020303" pitchFamily="34" charset="0"/>
              </a:rPr>
              <a:t>a beverages retail website or app in December 2025, </a:t>
            </a:r>
            <a:br>
              <a:rPr lang="en-AU" sz="1600" dirty="0">
                <a:latin typeface="Futura PT Book" panose="020B0502020204020303" pitchFamily="34" charset="0"/>
              </a:rPr>
            </a:br>
            <a:r>
              <a:rPr lang="en-AU" sz="1600" dirty="0">
                <a:latin typeface="Futura PT Book" panose="020B0502020204020303" pitchFamily="34" charset="0"/>
              </a:rPr>
              <a:t>up 10% year on year, with time spent up 6% </a:t>
            </a:r>
            <a:br>
              <a:rPr lang="en-AU" sz="1600" dirty="0">
                <a:latin typeface="Futura PT Book" panose="020B0502020204020303" pitchFamily="34" charset="0"/>
              </a:rPr>
            </a:br>
            <a:r>
              <a:rPr lang="en-AU" sz="1600" dirty="0">
                <a:latin typeface="Futura PT Book" panose="020B0502020204020303" pitchFamily="34" charset="0"/>
              </a:rPr>
              <a:t>year on year.</a:t>
            </a:r>
          </a:p>
        </p:txBody>
      </p:sp>
      <p:sp>
        <p:nvSpPr>
          <p:cNvPr id="9" name="Content Placeholder 2">
            <a:extLst>
              <a:ext uri="{FF2B5EF4-FFF2-40B4-BE49-F238E27FC236}">
                <a16:creationId xmlns:a16="http://schemas.microsoft.com/office/drawing/2014/main" id="{93E58B90-35E8-08E1-1AC8-1BFD47D5CDAC}"/>
              </a:ext>
            </a:extLst>
          </p:cNvPr>
          <p:cNvSpPr txBox="1">
            <a:spLocks/>
          </p:cNvSpPr>
          <p:nvPr/>
        </p:nvSpPr>
        <p:spPr>
          <a:xfrm>
            <a:off x="3397545" y="1769987"/>
            <a:ext cx="8147009" cy="583035"/>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a:buNone/>
            </a:pPr>
            <a:r>
              <a:rPr kumimoji="0" lang="en-US" sz="1600" b="1" i="0" u="none" strike="noStrike" kern="1200" cap="none" spc="0" normalizeH="0" baseline="0" noProof="0" dirty="0">
                <a:ln>
                  <a:noFill/>
                </a:ln>
                <a:solidFill>
                  <a:srgbClr val="F04B4A"/>
                </a:solidFill>
                <a:effectLst/>
                <a:uLnTx/>
                <a:uFillTx/>
                <a:latin typeface="Futura PT Demi" panose="020B0702020204020303" pitchFamily="34" charset="0"/>
                <a:ea typeface="+mn-ea"/>
                <a:cs typeface="+mn-cs"/>
              </a:rPr>
              <a:t>beverages retail and commerce subcategory</a:t>
            </a:r>
            <a:b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br>
            <a: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t>audience 000s and average </a:t>
            </a:r>
            <a:r>
              <a:rPr lang="en-US" sz="1600" b="0" dirty="0">
                <a:solidFill>
                  <a:prstClr val="black"/>
                </a:solidFill>
                <a:latin typeface="Futura PT Demi" panose="020B0702020204020303" pitchFamily="34" charset="0"/>
              </a:rPr>
              <a:t>time spent (minutes) per person per month </a:t>
            </a:r>
            <a:endPar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pic>
        <p:nvPicPr>
          <p:cNvPr id="12" name="Picture 11">
            <a:extLst>
              <a:ext uri="{FF2B5EF4-FFF2-40B4-BE49-F238E27FC236}">
                <a16:creationId xmlns:a16="http://schemas.microsoft.com/office/drawing/2014/main" id="{9FD35FD6-65D1-4214-DD5B-8CA269BC4206}"/>
              </a:ext>
            </a:extLst>
          </p:cNvPr>
          <p:cNvPicPr>
            <a:picLocks noChangeAspect="1"/>
          </p:cNvPicPr>
          <p:nvPr/>
        </p:nvPicPr>
        <p:blipFill>
          <a:blip r:embed="rId5"/>
          <a:stretch>
            <a:fillRect/>
          </a:stretch>
        </p:blipFill>
        <p:spPr>
          <a:xfrm>
            <a:off x="1370591" y="2104977"/>
            <a:ext cx="688865" cy="688865"/>
          </a:xfrm>
          <a:prstGeom prst="rect">
            <a:avLst/>
          </a:prstGeom>
        </p:spPr>
      </p:pic>
      <p:sp>
        <p:nvSpPr>
          <p:cNvPr id="14" name="Oval 13">
            <a:extLst>
              <a:ext uri="{FF2B5EF4-FFF2-40B4-BE49-F238E27FC236}">
                <a16:creationId xmlns:a16="http://schemas.microsoft.com/office/drawing/2014/main" id="{480C68F7-9C3F-7ECE-99C8-861E1EFC4EDA}"/>
              </a:ext>
            </a:extLst>
          </p:cNvPr>
          <p:cNvSpPr/>
          <p:nvPr/>
        </p:nvSpPr>
        <p:spPr>
          <a:xfrm>
            <a:off x="9990584" y="3303623"/>
            <a:ext cx="1710813" cy="1619802"/>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200" dirty="0">
                <a:solidFill>
                  <a:schemeClr val="bg1"/>
                </a:solidFill>
                <a:latin typeface="Futura PT Book" panose="020B0502020204020303" pitchFamily="34" charset="0"/>
              </a:rPr>
              <a:t>Category leaders drove audience growth: Dan Murphy’s +5%, BWS +11% and </a:t>
            </a:r>
            <a:r>
              <a:rPr lang="en-AU" sz="1200" dirty="0" err="1">
                <a:solidFill>
                  <a:schemeClr val="bg1"/>
                </a:solidFill>
                <a:latin typeface="Futura PT Book" panose="020B0502020204020303" pitchFamily="34" charset="0"/>
              </a:rPr>
              <a:t>Liquorland</a:t>
            </a:r>
            <a:r>
              <a:rPr lang="en-AU" sz="1200" dirty="0">
                <a:solidFill>
                  <a:schemeClr val="bg1"/>
                </a:solidFill>
                <a:latin typeface="Futura PT Book" panose="020B0502020204020303" pitchFamily="34" charset="0"/>
              </a:rPr>
              <a:t> +6% Y o Y.</a:t>
            </a:r>
          </a:p>
        </p:txBody>
      </p:sp>
    </p:spTree>
    <p:extLst>
      <p:ext uri="{BB962C8B-B14F-4D97-AF65-F5344CB8AC3E}">
        <p14:creationId xmlns:p14="http://schemas.microsoft.com/office/powerpoint/2010/main" val="657693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9F8AE-3B8F-6067-72F6-83E711ABD9B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F3F60682-2632-2B15-004E-AE3B83F11CDD}"/>
              </a:ext>
            </a:extLst>
          </p:cNvPr>
          <p:cNvPicPr>
            <a:picLocks noChangeAspect="1"/>
          </p:cNvPicPr>
          <p:nvPr/>
        </p:nvPicPr>
        <p:blipFill>
          <a:blip r:embed="rId2"/>
          <a:stretch>
            <a:fillRect/>
          </a:stretch>
        </p:blipFill>
        <p:spPr>
          <a:xfrm>
            <a:off x="3327676" y="2288707"/>
            <a:ext cx="7340220" cy="3231160"/>
          </a:xfrm>
          <a:prstGeom prst="rect">
            <a:avLst/>
          </a:prstGeom>
        </p:spPr>
      </p:pic>
      <p:sp>
        <p:nvSpPr>
          <p:cNvPr id="5" name="TextBox 4">
            <a:extLst>
              <a:ext uri="{FF2B5EF4-FFF2-40B4-BE49-F238E27FC236}">
                <a16:creationId xmlns:a16="http://schemas.microsoft.com/office/drawing/2014/main" id="{F3A8B9EB-1B40-0238-3F4F-539574D263DB}"/>
              </a:ext>
            </a:extLst>
          </p:cNvPr>
          <p:cNvSpPr txBox="1"/>
          <p:nvPr/>
        </p:nvSpPr>
        <p:spPr>
          <a:xfrm>
            <a:off x="514199" y="1937623"/>
            <a:ext cx="2385677" cy="35394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fashion &amp; beauty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15.8 million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err="1">
                <a:latin typeface="Futura PT Book" panose="020B0502020204020303" pitchFamily="34" charset="0"/>
              </a:rPr>
              <a:t>australians</a:t>
            </a:r>
            <a:r>
              <a:rPr lang="en-US" sz="1600" dirty="0">
                <a:latin typeface="Futura PT Book" panose="020B0502020204020303" pitchFamily="34" charset="0"/>
              </a:rPr>
              <a:t> accessed </a:t>
            </a:r>
            <a:r>
              <a:rPr lang="en-AU" sz="1600" dirty="0">
                <a:latin typeface="Futura PT Book" panose="020B0502020204020303" pitchFamily="34" charset="0"/>
              </a:rPr>
              <a:t>a fashion and beauty </a:t>
            </a:r>
            <a:br>
              <a:rPr lang="en-AU" sz="1600" dirty="0">
                <a:latin typeface="Futura PT Book" panose="020B0502020204020303" pitchFamily="34" charset="0"/>
              </a:rPr>
            </a:br>
            <a:r>
              <a:rPr lang="en-AU" sz="1600" dirty="0">
                <a:latin typeface="Futura PT Book" panose="020B0502020204020303" pitchFamily="34" charset="0"/>
              </a:rPr>
              <a:t>retail website or app in December 2025.</a:t>
            </a:r>
          </a:p>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dirty="0">
                <a:latin typeface="Futura PT Book" panose="020B0502020204020303" pitchFamily="34" charset="0"/>
              </a:rPr>
              <a:t>Audience for online beauty peaked in December at </a:t>
            </a:r>
            <a:br>
              <a:rPr lang="en-AU" sz="1600" dirty="0">
                <a:latin typeface="Futura PT Book" panose="020B0502020204020303" pitchFamily="34" charset="0"/>
              </a:rPr>
            </a:br>
            <a:r>
              <a:rPr lang="en-AU" sz="1600" dirty="0">
                <a:latin typeface="Futura PT Book" panose="020B0502020204020303" pitchFamily="34" charset="0"/>
              </a:rPr>
              <a:t>8.4 million, up 6% </a:t>
            </a:r>
            <a:br>
              <a:rPr lang="en-AU" sz="1600" dirty="0">
                <a:latin typeface="Futura PT Book" panose="020B0502020204020303" pitchFamily="34" charset="0"/>
              </a:rPr>
            </a:br>
            <a:r>
              <a:rPr lang="en-AU" sz="1600" dirty="0">
                <a:latin typeface="Futura PT Book" panose="020B0502020204020303" pitchFamily="34" charset="0"/>
              </a:rPr>
              <a:t>year on year. </a:t>
            </a:r>
          </a:p>
        </p:txBody>
      </p:sp>
      <p:sp>
        <p:nvSpPr>
          <p:cNvPr id="10" name="Rectangle 9">
            <a:extLst>
              <a:ext uri="{FF2B5EF4-FFF2-40B4-BE49-F238E27FC236}">
                <a16:creationId xmlns:a16="http://schemas.microsoft.com/office/drawing/2014/main" id="{B533E110-430F-B314-E363-043D78C43C60}"/>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CE9474B1-96BA-02AB-6DE3-8610D63480DA}"/>
              </a:ext>
            </a:extLst>
          </p:cNvPr>
          <p:cNvPicPr>
            <a:picLocks noChangeAspect="1"/>
          </p:cNvPicPr>
          <p:nvPr/>
        </p:nvPicPr>
        <p:blipFill>
          <a:blip r:embed="rId3"/>
          <a:stretch>
            <a:fillRect/>
          </a:stretch>
        </p:blipFill>
        <p:spPr>
          <a:xfrm>
            <a:off x="334253" y="6231690"/>
            <a:ext cx="543354" cy="724472"/>
          </a:xfrm>
          <a:prstGeom prst="rect">
            <a:avLst/>
          </a:prstGeom>
        </p:spPr>
      </p:pic>
      <p:sp>
        <p:nvSpPr>
          <p:cNvPr id="4" name="Google Shape;50;p2">
            <a:extLst>
              <a:ext uri="{FF2B5EF4-FFF2-40B4-BE49-F238E27FC236}">
                <a16:creationId xmlns:a16="http://schemas.microsoft.com/office/drawing/2014/main" id="{FF52FBD0-6605-7330-60A9-0FAFDC90963D}"/>
              </a:ext>
            </a:extLst>
          </p:cNvPr>
          <p:cNvSpPr txBox="1">
            <a:spLocks noGrp="1"/>
          </p:cNvSpPr>
          <p:nvPr>
            <p:ph type="title"/>
          </p:nvPr>
        </p:nvSpPr>
        <p:spPr>
          <a:xfrm>
            <a:off x="613519" y="498737"/>
            <a:ext cx="11578481" cy="97618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highest recorded audience to </a:t>
            </a:r>
            <a:r>
              <a:rPr lang="en-US" sz="2800" b="1" dirty="0">
                <a:solidFill>
                  <a:srgbClr val="F04B4A"/>
                </a:solidFill>
                <a:latin typeface="Futura PT Demi" panose="020B0502020204020303" pitchFamily="34" charset="77"/>
              </a:rPr>
              <a:t>fashion and beauty </a:t>
            </a:r>
            <a:r>
              <a:rPr lang="en-US" sz="2800" b="1" dirty="0">
                <a:latin typeface="Futura PT Demi" panose="020B0502020204020303" pitchFamily="34" charset="77"/>
              </a:rPr>
              <a:t>retail </a:t>
            </a:r>
            <a:br>
              <a:rPr lang="en-US" sz="2800" b="1" dirty="0">
                <a:latin typeface="Futura PT Demi" panose="020B0502020204020303" pitchFamily="34" charset="77"/>
              </a:rPr>
            </a:br>
            <a:r>
              <a:rPr lang="en-US" sz="2800" b="1" dirty="0">
                <a:latin typeface="Futura PT Demi" panose="020B0502020204020303" pitchFamily="34" charset="77"/>
              </a:rPr>
              <a:t>websites and apps in November 2025 at 16.3 million</a:t>
            </a:r>
            <a:endParaRPr sz="2800" b="1" dirty="0">
              <a:solidFill>
                <a:srgbClr val="F04B4A"/>
              </a:solidFill>
              <a:latin typeface="Futura PT Demi" panose="020B0502020204020303" pitchFamily="34" charset="77"/>
            </a:endParaRPr>
          </a:p>
        </p:txBody>
      </p:sp>
      <p:pic>
        <p:nvPicPr>
          <p:cNvPr id="22" name="Picture 21" descr="Logo&#10;&#10;Description automatically generated">
            <a:extLst>
              <a:ext uri="{FF2B5EF4-FFF2-40B4-BE49-F238E27FC236}">
                <a16:creationId xmlns:a16="http://schemas.microsoft.com/office/drawing/2014/main" id="{C7403431-96A3-629C-60C9-DD6CB0156E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20" name="Google Shape;119;p6">
            <a:extLst>
              <a:ext uri="{FF2B5EF4-FFF2-40B4-BE49-F238E27FC236}">
                <a16:creationId xmlns:a16="http://schemas.microsoft.com/office/drawing/2014/main" id="{17BB45E5-D324-8238-73D4-1F30A194449E}"/>
              </a:ext>
            </a:extLst>
          </p:cNvPr>
          <p:cNvSpPr txBox="1"/>
          <p:nvPr/>
        </p:nvSpPr>
        <p:spPr>
          <a:xfrm>
            <a:off x="1448212" y="6466961"/>
            <a:ext cx="9683088" cy="369291"/>
          </a:xfrm>
          <a:prstGeom prst="rect">
            <a:avLst/>
          </a:prstGeom>
          <a:noFill/>
          <a:ln>
            <a:noFill/>
          </a:ln>
        </p:spPr>
        <p:txBody>
          <a:bodyPr spcFirstLastPara="1" wrap="square" lIns="91425" tIns="45700" rIns="91425" bIns="45700" anchor="t" anchorCtr="0">
            <a:spAutoFit/>
          </a:bodyPr>
          <a:lstStyle/>
          <a:p>
            <a:pPr lvl="0">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Source: Ipsos iris Online Audience Measurement Service November and December 2025 (year on year </a:t>
            </a:r>
            <a:r>
              <a:rPr lang="en-US" sz="900" dirty="0">
                <a:solidFill>
                  <a:prstClr val="black"/>
                </a:solidFill>
                <a:latin typeface="Futura PT Book" panose="020B0502020204020303" pitchFamily="34" charset="77"/>
                <a:cs typeface="Poppins"/>
              </a:rPr>
              <a:t>December 2024 v December 2025)</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 Age 14+, computer/smartphone/tablet, audience 000s, </a:t>
            </a:r>
            <a:b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b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average time per person (minutes), </a:t>
            </a:r>
            <a:r>
              <a:rPr lang="en-US" sz="900" dirty="0">
                <a:solidFill>
                  <a:prstClr val="black"/>
                </a:solidFill>
                <a:latin typeface="Futura PT Book" panose="020B0502020204020303" pitchFamily="34" charset="77"/>
                <a:cs typeface="Poppins"/>
              </a:rPr>
              <a:t>Fashion &amp; Beauty</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 Retail and Commerce Subcategory</a:t>
            </a:r>
            <a:endParaRPr kumimoji="0" sz="18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7" name="Rectangle 16">
            <a:extLst>
              <a:ext uri="{FF2B5EF4-FFF2-40B4-BE49-F238E27FC236}">
                <a16:creationId xmlns:a16="http://schemas.microsoft.com/office/drawing/2014/main" id="{9863B38E-7ACF-3448-46B6-B3BB47EE40B6}"/>
              </a:ext>
            </a:extLst>
          </p:cNvPr>
          <p:cNvSpPr/>
          <p:nvPr/>
        </p:nvSpPr>
        <p:spPr>
          <a:xfrm>
            <a:off x="4155983" y="2399412"/>
            <a:ext cx="2351691" cy="94068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6ABFD1A-51DC-30D0-CF5A-F961F816CBB9}"/>
              </a:ext>
            </a:extLst>
          </p:cNvPr>
          <p:cNvSpPr/>
          <p:nvPr/>
        </p:nvSpPr>
        <p:spPr>
          <a:xfrm>
            <a:off x="647446" y="188313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03D04E62-2013-1D71-BF4C-B27A85232501}"/>
              </a:ext>
            </a:extLst>
          </p:cNvPr>
          <p:cNvSpPr/>
          <p:nvPr/>
        </p:nvSpPr>
        <p:spPr>
          <a:xfrm>
            <a:off x="577576" y="5463740"/>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2">
            <a:extLst>
              <a:ext uri="{FF2B5EF4-FFF2-40B4-BE49-F238E27FC236}">
                <a16:creationId xmlns:a16="http://schemas.microsoft.com/office/drawing/2014/main" id="{F2902219-37B4-632B-A5B9-6213A503B8F4}"/>
              </a:ext>
            </a:extLst>
          </p:cNvPr>
          <p:cNvSpPr txBox="1">
            <a:spLocks/>
          </p:cNvSpPr>
          <p:nvPr/>
        </p:nvSpPr>
        <p:spPr>
          <a:xfrm>
            <a:off x="3397546" y="1769987"/>
            <a:ext cx="7988210" cy="583035"/>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a:buNone/>
            </a:pPr>
            <a:r>
              <a:rPr kumimoji="0" lang="en-US" sz="1600" b="1" i="0" u="none" strike="noStrike" kern="1200" cap="none" spc="0" normalizeH="0" baseline="0" noProof="0" dirty="0">
                <a:ln>
                  <a:noFill/>
                </a:ln>
                <a:solidFill>
                  <a:srgbClr val="F04B4A"/>
                </a:solidFill>
                <a:effectLst/>
                <a:uLnTx/>
                <a:uFillTx/>
                <a:latin typeface="Futura PT Demi" panose="020B0702020204020303" pitchFamily="34" charset="0"/>
                <a:ea typeface="+mn-ea"/>
                <a:cs typeface="+mn-cs"/>
              </a:rPr>
              <a:t>fashion &amp; beauty, retail and commerce subcategory</a:t>
            </a:r>
            <a:b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br>
            <a: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t>audience 000s and average </a:t>
            </a:r>
            <a:r>
              <a:rPr lang="en-US" sz="1600" b="0" dirty="0">
                <a:solidFill>
                  <a:prstClr val="black"/>
                </a:solidFill>
                <a:latin typeface="Futura PT Demi" panose="020B0702020204020303" pitchFamily="34" charset="0"/>
              </a:rPr>
              <a:t>time spent (minutes) per person per month </a:t>
            </a:r>
            <a:endPar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4" name="Oval 13">
            <a:extLst>
              <a:ext uri="{FF2B5EF4-FFF2-40B4-BE49-F238E27FC236}">
                <a16:creationId xmlns:a16="http://schemas.microsoft.com/office/drawing/2014/main" id="{BFC615DF-BC78-9A62-81EC-4E2140D1EEF1}"/>
              </a:ext>
            </a:extLst>
          </p:cNvPr>
          <p:cNvSpPr/>
          <p:nvPr/>
        </p:nvSpPr>
        <p:spPr>
          <a:xfrm>
            <a:off x="9775230" y="3252265"/>
            <a:ext cx="1710813" cy="1619802"/>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200" dirty="0">
                <a:solidFill>
                  <a:schemeClr val="bg1"/>
                </a:solidFill>
                <a:latin typeface="Futura PT Book" panose="020B0502020204020303" pitchFamily="34" charset="0"/>
              </a:rPr>
              <a:t>Av time spent on fashion &amp; beauty websites increased 49% year on year to 51 min pp in December.</a:t>
            </a:r>
          </a:p>
        </p:txBody>
      </p:sp>
      <p:pic>
        <p:nvPicPr>
          <p:cNvPr id="8" name="Picture 7">
            <a:extLst>
              <a:ext uri="{FF2B5EF4-FFF2-40B4-BE49-F238E27FC236}">
                <a16:creationId xmlns:a16="http://schemas.microsoft.com/office/drawing/2014/main" id="{A5E1FEF2-642F-61C5-CE2F-DE2ABA8288B4}"/>
              </a:ext>
            </a:extLst>
          </p:cNvPr>
          <p:cNvPicPr>
            <a:picLocks noChangeAspect="1"/>
          </p:cNvPicPr>
          <p:nvPr/>
        </p:nvPicPr>
        <p:blipFill>
          <a:blip r:embed="rId5"/>
          <a:stretch>
            <a:fillRect/>
          </a:stretch>
        </p:blipFill>
        <p:spPr>
          <a:xfrm>
            <a:off x="1387937" y="2104977"/>
            <a:ext cx="638200" cy="638200"/>
          </a:xfrm>
          <a:prstGeom prst="rect">
            <a:avLst/>
          </a:prstGeom>
        </p:spPr>
      </p:pic>
    </p:spTree>
    <p:extLst>
      <p:ext uri="{BB962C8B-B14F-4D97-AF65-F5344CB8AC3E}">
        <p14:creationId xmlns:p14="http://schemas.microsoft.com/office/powerpoint/2010/main" val="3167736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D40FF-F53C-1766-606B-38BEA73B869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812B058-CA97-CE82-76E5-9D8B98811FB2}"/>
              </a:ext>
            </a:extLst>
          </p:cNvPr>
          <p:cNvPicPr>
            <a:picLocks noChangeAspect="1"/>
          </p:cNvPicPr>
          <p:nvPr/>
        </p:nvPicPr>
        <p:blipFill>
          <a:blip r:embed="rId2"/>
          <a:stretch>
            <a:fillRect/>
          </a:stretch>
        </p:blipFill>
        <p:spPr>
          <a:xfrm>
            <a:off x="3317821" y="2294210"/>
            <a:ext cx="7382896" cy="3414056"/>
          </a:xfrm>
          <a:prstGeom prst="rect">
            <a:avLst/>
          </a:prstGeom>
        </p:spPr>
      </p:pic>
      <p:sp>
        <p:nvSpPr>
          <p:cNvPr id="5" name="TextBox 4">
            <a:extLst>
              <a:ext uri="{FF2B5EF4-FFF2-40B4-BE49-F238E27FC236}">
                <a16:creationId xmlns:a16="http://schemas.microsoft.com/office/drawing/2014/main" id="{82974E38-63C5-94E9-86A2-ACE35311F708}"/>
              </a:ext>
            </a:extLst>
          </p:cNvPr>
          <p:cNvSpPr txBox="1"/>
          <p:nvPr/>
        </p:nvSpPr>
        <p:spPr>
          <a:xfrm>
            <a:off x="514199" y="1937623"/>
            <a:ext cx="2385677" cy="25545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homes and garden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14.98 million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err="1">
                <a:latin typeface="Futura PT Book" panose="020B0502020204020303" pitchFamily="34" charset="0"/>
              </a:rPr>
              <a:t>australians</a:t>
            </a:r>
            <a:r>
              <a:rPr lang="en-US" sz="1600" dirty="0">
                <a:latin typeface="Futura PT Book" panose="020B0502020204020303" pitchFamily="34" charset="0"/>
              </a:rPr>
              <a:t> accessed </a:t>
            </a:r>
            <a:r>
              <a:rPr lang="en-AU" sz="1600" dirty="0">
                <a:latin typeface="Futura PT Book" panose="020B0502020204020303" pitchFamily="34" charset="0"/>
              </a:rPr>
              <a:t>a homes and garden</a:t>
            </a:r>
            <a:br>
              <a:rPr lang="en-AU" sz="1600" dirty="0">
                <a:latin typeface="Futura PT Book" panose="020B0502020204020303" pitchFamily="34" charset="0"/>
              </a:rPr>
            </a:br>
            <a:r>
              <a:rPr lang="en-AU" sz="1600" dirty="0">
                <a:latin typeface="Futura PT Book" panose="020B0502020204020303" pitchFamily="34" charset="0"/>
              </a:rPr>
              <a:t>retail website or app in December 2025.</a:t>
            </a:r>
          </a:p>
        </p:txBody>
      </p:sp>
      <p:sp>
        <p:nvSpPr>
          <p:cNvPr id="10" name="Rectangle 9">
            <a:extLst>
              <a:ext uri="{FF2B5EF4-FFF2-40B4-BE49-F238E27FC236}">
                <a16:creationId xmlns:a16="http://schemas.microsoft.com/office/drawing/2014/main" id="{7754E503-69AE-F502-EB45-ADB167103E66}"/>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F6B14B06-F83D-7F30-177A-DB4AA0EA74A3}"/>
              </a:ext>
            </a:extLst>
          </p:cNvPr>
          <p:cNvPicPr>
            <a:picLocks noChangeAspect="1"/>
          </p:cNvPicPr>
          <p:nvPr/>
        </p:nvPicPr>
        <p:blipFill>
          <a:blip r:embed="rId3"/>
          <a:stretch>
            <a:fillRect/>
          </a:stretch>
        </p:blipFill>
        <p:spPr>
          <a:xfrm>
            <a:off x="334253" y="6231690"/>
            <a:ext cx="543354" cy="724472"/>
          </a:xfrm>
          <a:prstGeom prst="rect">
            <a:avLst/>
          </a:prstGeom>
        </p:spPr>
      </p:pic>
      <p:sp>
        <p:nvSpPr>
          <p:cNvPr id="4" name="Google Shape;50;p2">
            <a:extLst>
              <a:ext uri="{FF2B5EF4-FFF2-40B4-BE49-F238E27FC236}">
                <a16:creationId xmlns:a16="http://schemas.microsoft.com/office/drawing/2014/main" id="{6AECE09A-D9F0-FE7A-4C80-2B21C766AD79}"/>
              </a:ext>
            </a:extLst>
          </p:cNvPr>
          <p:cNvSpPr txBox="1">
            <a:spLocks noGrp="1"/>
          </p:cNvSpPr>
          <p:nvPr>
            <p:ph type="title"/>
          </p:nvPr>
        </p:nvSpPr>
        <p:spPr>
          <a:xfrm>
            <a:off x="613519" y="498737"/>
            <a:ext cx="11578481" cy="97618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highest recorded audience to </a:t>
            </a:r>
            <a:r>
              <a:rPr lang="en-US" sz="2800" b="1" dirty="0">
                <a:solidFill>
                  <a:srgbClr val="F04B4A"/>
                </a:solidFill>
                <a:latin typeface="Futura PT Demi" panose="020B0502020204020303" pitchFamily="34" charset="77"/>
              </a:rPr>
              <a:t>homes &amp; garden </a:t>
            </a:r>
            <a:r>
              <a:rPr lang="en-US" sz="2800" b="1" dirty="0">
                <a:latin typeface="Futura PT Demi" panose="020B0502020204020303" pitchFamily="34" charset="77"/>
              </a:rPr>
              <a:t>retail </a:t>
            </a:r>
            <a:br>
              <a:rPr lang="en-US" sz="2800" b="1" dirty="0">
                <a:latin typeface="Futura PT Demi" panose="020B0502020204020303" pitchFamily="34" charset="77"/>
              </a:rPr>
            </a:br>
            <a:r>
              <a:rPr lang="en-US" sz="2800" b="1" dirty="0">
                <a:latin typeface="Futura PT Demi" panose="020B0502020204020303" pitchFamily="34" charset="77"/>
              </a:rPr>
              <a:t>websites and apps in December 2025 at nearly15 million</a:t>
            </a:r>
            <a:endParaRPr sz="2800" b="1" dirty="0">
              <a:solidFill>
                <a:srgbClr val="F04B4A"/>
              </a:solidFill>
              <a:latin typeface="Futura PT Demi" panose="020B0502020204020303" pitchFamily="34" charset="77"/>
            </a:endParaRPr>
          </a:p>
        </p:txBody>
      </p:sp>
      <p:pic>
        <p:nvPicPr>
          <p:cNvPr id="22" name="Picture 21" descr="Logo&#10;&#10;Description automatically generated">
            <a:extLst>
              <a:ext uri="{FF2B5EF4-FFF2-40B4-BE49-F238E27FC236}">
                <a16:creationId xmlns:a16="http://schemas.microsoft.com/office/drawing/2014/main" id="{B4914D07-AC9E-6FE8-1616-E2A7E5B6CB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20" name="Google Shape;119;p6">
            <a:extLst>
              <a:ext uri="{FF2B5EF4-FFF2-40B4-BE49-F238E27FC236}">
                <a16:creationId xmlns:a16="http://schemas.microsoft.com/office/drawing/2014/main" id="{297F73B6-AAE0-7BB9-414C-E66C110D4A62}"/>
              </a:ext>
            </a:extLst>
          </p:cNvPr>
          <p:cNvSpPr txBox="1"/>
          <p:nvPr/>
        </p:nvSpPr>
        <p:spPr>
          <a:xfrm>
            <a:off x="1448211" y="6466961"/>
            <a:ext cx="10409535" cy="230792"/>
          </a:xfrm>
          <a:prstGeom prst="rect">
            <a:avLst/>
          </a:prstGeom>
          <a:noFill/>
          <a:ln>
            <a:noFill/>
          </a:ln>
        </p:spPr>
        <p:txBody>
          <a:bodyPr spcFirstLastPara="1" wrap="square" lIns="91425" tIns="45700" rIns="91425" bIns="45700" anchor="t" anchorCtr="0">
            <a:spAutoFit/>
          </a:bodyPr>
          <a:lstStyle/>
          <a:p>
            <a:pPr lvl="0">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Source: Ipsos iris Online Audience Measurement Service December 2025, Age 14+, computer/smartphone/tablet, audience 000s, average time per person (minutes), </a:t>
            </a:r>
            <a:r>
              <a:rPr lang="en-US" sz="900" dirty="0">
                <a:solidFill>
                  <a:prstClr val="black"/>
                </a:solidFill>
                <a:latin typeface="Futura PT Book" panose="020B0502020204020303" pitchFamily="34" charset="77"/>
                <a:cs typeface="Poppins"/>
              </a:rPr>
              <a:t>Homes &amp; Garden </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Retail and Commerce Subcategory</a:t>
            </a:r>
            <a:endParaRPr kumimoji="0" sz="18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7" name="Rectangle 16">
            <a:extLst>
              <a:ext uri="{FF2B5EF4-FFF2-40B4-BE49-F238E27FC236}">
                <a16:creationId xmlns:a16="http://schemas.microsoft.com/office/drawing/2014/main" id="{F78107DE-2250-2C15-25A0-520ECDE146AB}"/>
              </a:ext>
            </a:extLst>
          </p:cNvPr>
          <p:cNvSpPr/>
          <p:nvPr/>
        </p:nvSpPr>
        <p:spPr>
          <a:xfrm>
            <a:off x="4155983" y="2399412"/>
            <a:ext cx="2351691" cy="94068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6B06792-C0CB-8472-C49D-236757A89F48}"/>
              </a:ext>
            </a:extLst>
          </p:cNvPr>
          <p:cNvSpPr/>
          <p:nvPr/>
        </p:nvSpPr>
        <p:spPr>
          <a:xfrm>
            <a:off x="647446" y="188313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F9B52894-414B-2DEC-C230-118E31F11E18}"/>
              </a:ext>
            </a:extLst>
          </p:cNvPr>
          <p:cNvSpPr/>
          <p:nvPr/>
        </p:nvSpPr>
        <p:spPr>
          <a:xfrm>
            <a:off x="647446" y="4645430"/>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2">
            <a:extLst>
              <a:ext uri="{FF2B5EF4-FFF2-40B4-BE49-F238E27FC236}">
                <a16:creationId xmlns:a16="http://schemas.microsoft.com/office/drawing/2014/main" id="{412DAFC0-2570-DCC0-1F02-D09191EBC95F}"/>
              </a:ext>
            </a:extLst>
          </p:cNvPr>
          <p:cNvSpPr txBox="1">
            <a:spLocks/>
          </p:cNvSpPr>
          <p:nvPr/>
        </p:nvSpPr>
        <p:spPr>
          <a:xfrm>
            <a:off x="3255969" y="1769987"/>
            <a:ext cx="8235973" cy="583035"/>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a:buNone/>
            </a:pPr>
            <a:r>
              <a:rPr kumimoji="0" lang="en-US" sz="1600" b="1" i="0" u="none" strike="noStrike" kern="1200" cap="none" spc="0" normalizeH="0" baseline="0" noProof="0" dirty="0">
                <a:ln>
                  <a:noFill/>
                </a:ln>
                <a:solidFill>
                  <a:srgbClr val="F04B4A"/>
                </a:solidFill>
                <a:effectLst/>
                <a:uLnTx/>
                <a:uFillTx/>
                <a:latin typeface="Futura PT Demi" panose="020B0702020204020303" pitchFamily="34" charset="0"/>
                <a:ea typeface="+mn-ea"/>
                <a:cs typeface="+mn-cs"/>
              </a:rPr>
              <a:t>home and garden, retail and commerce subcategory</a:t>
            </a:r>
            <a:b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br>
            <a: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t>audience 000s and average </a:t>
            </a:r>
            <a:r>
              <a:rPr lang="en-US" sz="1600" b="0" dirty="0">
                <a:solidFill>
                  <a:prstClr val="black"/>
                </a:solidFill>
                <a:latin typeface="Futura PT Demi" panose="020B0702020204020303" pitchFamily="34" charset="0"/>
              </a:rPr>
              <a:t>time spent (minutes) per person per month </a:t>
            </a:r>
            <a:endPar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4" name="Oval 13">
            <a:extLst>
              <a:ext uri="{FF2B5EF4-FFF2-40B4-BE49-F238E27FC236}">
                <a16:creationId xmlns:a16="http://schemas.microsoft.com/office/drawing/2014/main" id="{79BE5B7E-062C-17A1-5D59-37F21CBD2AA3}"/>
              </a:ext>
            </a:extLst>
          </p:cNvPr>
          <p:cNvSpPr/>
          <p:nvPr/>
        </p:nvSpPr>
        <p:spPr>
          <a:xfrm>
            <a:off x="9775230" y="3252265"/>
            <a:ext cx="1766305" cy="173269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200" dirty="0">
                <a:solidFill>
                  <a:schemeClr val="bg1"/>
                </a:solidFill>
                <a:latin typeface="Futura PT Book" panose="020B0502020204020303" pitchFamily="34" charset="0"/>
              </a:rPr>
              <a:t>Category leader Bunnings Warehouse had its highest recorded audience in December at over 11 million. </a:t>
            </a:r>
          </a:p>
        </p:txBody>
      </p:sp>
      <p:pic>
        <p:nvPicPr>
          <p:cNvPr id="8" name="Picture 7">
            <a:extLst>
              <a:ext uri="{FF2B5EF4-FFF2-40B4-BE49-F238E27FC236}">
                <a16:creationId xmlns:a16="http://schemas.microsoft.com/office/drawing/2014/main" id="{E5E5E23E-8B01-C441-BDF4-36927D87EDB2}"/>
              </a:ext>
            </a:extLst>
          </p:cNvPr>
          <p:cNvPicPr>
            <a:picLocks noChangeAspect="1"/>
          </p:cNvPicPr>
          <p:nvPr/>
        </p:nvPicPr>
        <p:blipFill>
          <a:blip r:embed="rId5"/>
          <a:stretch>
            <a:fillRect/>
          </a:stretch>
        </p:blipFill>
        <p:spPr>
          <a:xfrm>
            <a:off x="1308584" y="2031285"/>
            <a:ext cx="796905" cy="796905"/>
          </a:xfrm>
          <a:prstGeom prst="rect">
            <a:avLst/>
          </a:prstGeom>
        </p:spPr>
      </p:pic>
    </p:spTree>
    <p:extLst>
      <p:ext uri="{BB962C8B-B14F-4D97-AF65-F5344CB8AC3E}">
        <p14:creationId xmlns:p14="http://schemas.microsoft.com/office/powerpoint/2010/main" val="4126443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A79A9-3139-FF55-41A0-A81A9FFF161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12CA6EF-49E8-DA89-52D5-017BDA9CFF07}"/>
              </a:ext>
            </a:extLst>
          </p:cNvPr>
          <p:cNvSpPr txBox="1"/>
          <p:nvPr/>
        </p:nvSpPr>
        <p:spPr>
          <a:xfrm>
            <a:off x="514199" y="1937623"/>
            <a:ext cx="2385677" cy="32316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04B4A"/>
                </a:solidFill>
                <a:effectLst/>
                <a:uLnTx/>
                <a:uFillTx/>
                <a:latin typeface="Futura PT Bold" panose="020B0502020204020303" pitchFamily="34" charset="77"/>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Department, Discount Store or Multi-category retailer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04B4A"/>
                </a:solidFill>
                <a:effectLst/>
                <a:uLnTx/>
                <a:uFillTx/>
                <a:latin typeface="Futura PT Demi" panose="020B0702020204020303" pitchFamily="34" charset="0"/>
              </a:rPr>
              <a:t>16.7 million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err="1">
                <a:latin typeface="Futura PT Book" panose="020B0502020204020303" pitchFamily="34" charset="0"/>
              </a:rPr>
              <a:t>australians</a:t>
            </a:r>
            <a:r>
              <a:rPr lang="en-US" sz="1600" dirty="0">
                <a:latin typeface="Futura PT Book" panose="020B0502020204020303" pitchFamily="34" charset="0"/>
              </a:rPr>
              <a:t> accessed </a:t>
            </a:r>
            <a:r>
              <a:rPr lang="en-AU" sz="1600" dirty="0">
                <a:latin typeface="Futura PT Book" panose="020B0502020204020303" pitchFamily="34" charset="0"/>
              </a:rPr>
              <a:t>a website or app in December 2025.</a:t>
            </a:r>
          </a:p>
        </p:txBody>
      </p:sp>
      <p:sp>
        <p:nvSpPr>
          <p:cNvPr id="10" name="Rectangle 9">
            <a:extLst>
              <a:ext uri="{FF2B5EF4-FFF2-40B4-BE49-F238E27FC236}">
                <a16:creationId xmlns:a16="http://schemas.microsoft.com/office/drawing/2014/main" id="{5E8E1AF8-0974-58F2-A1D7-2115F83E220D}"/>
              </a:ext>
            </a:extLst>
          </p:cNvPr>
          <p:cNvSpPr/>
          <p:nvPr/>
        </p:nvSpPr>
        <p:spPr>
          <a:xfrm>
            <a:off x="1" y="6290839"/>
            <a:ext cx="12191999"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descr="Logo&#10;&#10;Description automatically generated">
            <a:extLst>
              <a:ext uri="{FF2B5EF4-FFF2-40B4-BE49-F238E27FC236}">
                <a16:creationId xmlns:a16="http://schemas.microsoft.com/office/drawing/2014/main" id="{8F46D99A-D7FB-7AE8-0605-76A2646C8735}"/>
              </a:ext>
            </a:extLst>
          </p:cNvPr>
          <p:cNvPicPr>
            <a:picLocks noChangeAspect="1"/>
          </p:cNvPicPr>
          <p:nvPr/>
        </p:nvPicPr>
        <p:blipFill>
          <a:blip r:embed="rId2"/>
          <a:stretch>
            <a:fillRect/>
          </a:stretch>
        </p:blipFill>
        <p:spPr>
          <a:xfrm>
            <a:off x="334253" y="6231690"/>
            <a:ext cx="543354" cy="724472"/>
          </a:xfrm>
          <a:prstGeom prst="rect">
            <a:avLst/>
          </a:prstGeom>
        </p:spPr>
      </p:pic>
      <p:sp>
        <p:nvSpPr>
          <p:cNvPr id="4" name="Google Shape;50;p2">
            <a:extLst>
              <a:ext uri="{FF2B5EF4-FFF2-40B4-BE49-F238E27FC236}">
                <a16:creationId xmlns:a16="http://schemas.microsoft.com/office/drawing/2014/main" id="{9DE28FAD-6263-4327-9862-77C5A07ABC20}"/>
              </a:ext>
            </a:extLst>
          </p:cNvPr>
          <p:cNvSpPr txBox="1">
            <a:spLocks noGrp="1"/>
          </p:cNvSpPr>
          <p:nvPr>
            <p:ph type="title"/>
          </p:nvPr>
        </p:nvSpPr>
        <p:spPr>
          <a:xfrm>
            <a:off x="613519" y="498737"/>
            <a:ext cx="11578481" cy="97618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highest recorded audience to online </a:t>
            </a:r>
            <a:r>
              <a:rPr lang="en-US" sz="2800" b="1" dirty="0">
                <a:solidFill>
                  <a:srgbClr val="F04B4A"/>
                </a:solidFill>
                <a:latin typeface="Futura PT Demi" panose="020B0502020204020303" pitchFamily="34" charset="77"/>
              </a:rPr>
              <a:t>department and discount store </a:t>
            </a:r>
            <a:br>
              <a:rPr lang="en-US" sz="2800" b="1" dirty="0">
                <a:latin typeface="Futura PT Demi" panose="020B0502020204020303" pitchFamily="34" charset="77"/>
              </a:rPr>
            </a:br>
            <a:r>
              <a:rPr lang="en-US" sz="2800" b="1" dirty="0">
                <a:latin typeface="Futura PT Demi" panose="020B0502020204020303" pitchFamily="34" charset="77"/>
              </a:rPr>
              <a:t>websites and apps in December 2025 at over 16.7 million</a:t>
            </a:r>
            <a:endParaRPr sz="2800" b="1" dirty="0">
              <a:solidFill>
                <a:srgbClr val="F04B4A"/>
              </a:solidFill>
              <a:latin typeface="Futura PT Demi" panose="020B0502020204020303" pitchFamily="34" charset="77"/>
            </a:endParaRPr>
          </a:p>
        </p:txBody>
      </p:sp>
      <p:pic>
        <p:nvPicPr>
          <p:cNvPr id="22" name="Picture 21" descr="Logo&#10;&#10;Description automatically generated">
            <a:extLst>
              <a:ext uri="{FF2B5EF4-FFF2-40B4-BE49-F238E27FC236}">
                <a16:creationId xmlns:a16="http://schemas.microsoft.com/office/drawing/2014/main" id="{DDA9BDF7-EE03-C12F-58B5-AFCD2F9247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20" name="Google Shape;119;p6">
            <a:extLst>
              <a:ext uri="{FF2B5EF4-FFF2-40B4-BE49-F238E27FC236}">
                <a16:creationId xmlns:a16="http://schemas.microsoft.com/office/drawing/2014/main" id="{9CAF8BC0-9399-D806-30EA-248D061677F1}"/>
              </a:ext>
            </a:extLst>
          </p:cNvPr>
          <p:cNvSpPr txBox="1"/>
          <p:nvPr/>
        </p:nvSpPr>
        <p:spPr>
          <a:xfrm>
            <a:off x="1446767" y="6409280"/>
            <a:ext cx="9683088" cy="369291"/>
          </a:xfrm>
          <a:prstGeom prst="rect">
            <a:avLst/>
          </a:prstGeom>
          <a:noFill/>
          <a:ln>
            <a:noFill/>
          </a:ln>
        </p:spPr>
        <p:txBody>
          <a:bodyPr spcFirstLastPara="1" wrap="square" lIns="91425" tIns="45700" rIns="91425" bIns="45700" anchor="t" anchorCtr="0">
            <a:spAutoFit/>
          </a:bodyPr>
          <a:lstStyle/>
          <a:p>
            <a:pPr lvl="0">
              <a:defRPr/>
            </a:pP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Source: Ipsos iris Online Audience Measurement Service December 2025 (year on year December 2024 v December 2025), Age 14+, computer/smartphone/tablet, audience 000s, </a:t>
            </a:r>
            <a:r>
              <a:rPr lang="en-US" sz="900" dirty="0">
                <a:solidFill>
                  <a:prstClr val="black"/>
                </a:solidFill>
                <a:latin typeface="Futura PT Book" panose="020B0502020204020303" pitchFamily="34" charset="77"/>
                <a:cs typeface="Poppins"/>
              </a:rPr>
              <a:t>Department, Discount Store or Multi-category Retailer </a:t>
            </a:r>
            <a:r>
              <a:rPr kumimoji="0" lang="en-US" sz="9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Retail and Commerce Subcategory</a:t>
            </a:r>
            <a:endParaRPr kumimoji="0" sz="18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sp>
        <p:nvSpPr>
          <p:cNvPr id="17" name="Rectangle 16">
            <a:extLst>
              <a:ext uri="{FF2B5EF4-FFF2-40B4-BE49-F238E27FC236}">
                <a16:creationId xmlns:a16="http://schemas.microsoft.com/office/drawing/2014/main" id="{2EEAB31A-3FA0-CD73-3A41-F3054CEF319A}"/>
              </a:ext>
            </a:extLst>
          </p:cNvPr>
          <p:cNvSpPr/>
          <p:nvPr/>
        </p:nvSpPr>
        <p:spPr>
          <a:xfrm>
            <a:off x="4155983" y="2399412"/>
            <a:ext cx="2351691" cy="94068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FBFDBCF-DB13-7164-C75B-D60C8AF26C45}"/>
              </a:ext>
            </a:extLst>
          </p:cNvPr>
          <p:cNvSpPr/>
          <p:nvPr/>
        </p:nvSpPr>
        <p:spPr>
          <a:xfrm>
            <a:off x="647446" y="1883136"/>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CA7240D3-B939-C11A-D08C-E7B63FB3654E}"/>
              </a:ext>
            </a:extLst>
          </p:cNvPr>
          <p:cNvSpPr/>
          <p:nvPr/>
        </p:nvSpPr>
        <p:spPr>
          <a:xfrm>
            <a:off x="613519" y="5322539"/>
            <a:ext cx="2190578" cy="45719"/>
          </a:xfrm>
          <a:prstGeom prst="rect">
            <a:avLst/>
          </a:prstGeom>
          <a:solidFill>
            <a:srgbClr val="F04B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2">
            <a:extLst>
              <a:ext uri="{FF2B5EF4-FFF2-40B4-BE49-F238E27FC236}">
                <a16:creationId xmlns:a16="http://schemas.microsoft.com/office/drawing/2014/main" id="{BE546F21-7680-8961-D28F-6AB6659DA861}"/>
              </a:ext>
            </a:extLst>
          </p:cNvPr>
          <p:cNvSpPr txBox="1">
            <a:spLocks/>
          </p:cNvSpPr>
          <p:nvPr/>
        </p:nvSpPr>
        <p:spPr>
          <a:xfrm>
            <a:off x="3255969" y="1769987"/>
            <a:ext cx="8235973" cy="583035"/>
          </a:xfrm>
          <a:prstGeom prst="rect">
            <a:avLst/>
          </a:prstGeom>
        </p:spPr>
        <p:txBody>
          <a:bodyPr vert="horz" wrap="square" lIns="0" tIns="0" rIns="0" bIns="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tx1"/>
                </a:solidFill>
                <a:latin typeface="Futura PT Bold" panose="020B0502020204020303"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1" i="0" kern="1200">
                <a:solidFill>
                  <a:schemeClr val="tx1"/>
                </a:solidFill>
                <a:latin typeface="Futura PT Bold" panose="020B0502020204020303"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Futura PT Book" panose="020B0502020204020303"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Futura PT Book" panose="020B05020202040203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base">
              <a:buNone/>
            </a:pPr>
            <a:r>
              <a:rPr kumimoji="0" lang="en-US" sz="1600" b="1" i="0" u="none" strike="noStrike" kern="1200" cap="none" spc="0" normalizeH="0" baseline="0" noProof="0" dirty="0">
                <a:ln>
                  <a:noFill/>
                </a:ln>
                <a:solidFill>
                  <a:srgbClr val="F04B4A"/>
                </a:solidFill>
                <a:effectLst/>
                <a:uLnTx/>
                <a:uFillTx/>
                <a:latin typeface="Futura PT Demi" panose="020B0702020204020303" pitchFamily="34" charset="0"/>
                <a:ea typeface="+mn-ea"/>
                <a:cs typeface="+mn-cs"/>
              </a:rPr>
              <a:t>Top 10 Department, Discount Store or Multi-category retailer subcategory</a:t>
            </a:r>
            <a:b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br>
            <a:r>
              <a:rPr kumimoji="0" lang="en-US" sz="1600" b="1" i="0" u="none" strike="noStrike" kern="1200" cap="none" spc="0" normalizeH="0" baseline="0" noProof="0" dirty="0">
                <a:ln>
                  <a:noFill/>
                </a:ln>
                <a:solidFill>
                  <a:prstClr val="black"/>
                </a:solidFill>
                <a:effectLst/>
                <a:uLnTx/>
                <a:uFillTx/>
                <a:latin typeface="Futura PT Demi" panose="020B0702020204020303" pitchFamily="34" charset="0"/>
                <a:ea typeface="+mn-ea"/>
                <a:cs typeface="+mn-cs"/>
              </a:rPr>
              <a:t>audience 000s December 2025</a:t>
            </a:r>
            <a:endPar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mn-cs"/>
            </a:endParaRPr>
          </a:p>
        </p:txBody>
      </p:sp>
      <p:pic>
        <p:nvPicPr>
          <p:cNvPr id="12" name="Picture 11">
            <a:extLst>
              <a:ext uri="{FF2B5EF4-FFF2-40B4-BE49-F238E27FC236}">
                <a16:creationId xmlns:a16="http://schemas.microsoft.com/office/drawing/2014/main" id="{DDB3EFD5-A4F3-F270-029D-A0DC71AEA364}"/>
              </a:ext>
            </a:extLst>
          </p:cNvPr>
          <p:cNvPicPr>
            <a:picLocks noChangeAspect="1"/>
          </p:cNvPicPr>
          <p:nvPr/>
        </p:nvPicPr>
        <p:blipFill>
          <a:blip r:embed="rId4"/>
          <a:stretch>
            <a:fillRect/>
          </a:stretch>
        </p:blipFill>
        <p:spPr>
          <a:xfrm>
            <a:off x="1370591" y="2120362"/>
            <a:ext cx="660443" cy="660443"/>
          </a:xfrm>
          <a:prstGeom prst="rect">
            <a:avLst/>
          </a:prstGeom>
        </p:spPr>
      </p:pic>
      <p:sp>
        <p:nvSpPr>
          <p:cNvPr id="14" name="Oval 13">
            <a:extLst>
              <a:ext uri="{FF2B5EF4-FFF2-40B4-BE49-F238E27FC236}">
                <a16:creationId xmlns:a16="http://schemas.microsoft.com/office/drawing/2014/main" id="{ED56EE64-B0DA-8FFD-2252-02C8C1D9D251}"/>
              </a:ext>
            </a:extLst>
          </p:cNvPr>
          <p:cNvSpPr/>
          <p:nvPr/>
        </p:nvSpPr>
        <p:spPr>
          <a:xfrm>
            <a:off x="8182406" y="4115191"/>
            <a:ext cx="1746208" cy="1682534"/>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sz="1400" dirty="0">
                <a:solidFill>
                  <a:schemeClr val="bg1"/>
                </a:solidFill>
                <a:latin typeface="Futura PT Book" panose="020B0502020204020303" pitchFamily="34" charset="0"/>
              </a:rPr>
              <a:t>Category leader Kmart increased audience 10% year on year.</a:t>
            </a:r>
          </a:p>
        </p:txBody>
      </p:sp>
      <p:pic>
        <p:nvPicPr>
          <p:cNvPr id="7" name="Picture 6">
            <a:extLst>
              <a:ext uri="{FF2B5EF4-FFF2-40B4-BE49-F238E27FC236}">
                <a16:creationId xmlns:a16="http://schemas.microsoft.com/office/drawing/2014/main" id="{4B06F2CE-ABA0-9227-2801-57F33BF86629}"/>
              </a:ext>
            </a:extLst>
          </p:cNvPr>
          <p:cNvPicPr>
            <a:picLocks noChangeAspect="1"/>
          </p:cNvPicPr>
          <p:nvPr/>
        </p:nvPicPr>
        <p:blipFill>
          <a:blip r:embed="rId5"/>
          <a:stretch>
            <a:fillRect/>
          </a:stretch>
        </p:blipFill>
        <p:spPr>
          <a:xfrm>
            <a:off x="4823132" y="2197347"/>
            <a:ext cx="4980864" cy="3749365"/>
          </a:xfrm>
          <a:prstGeom prst="rect">
            <a:avLst/>
          </a:prstGeom>
        </p:spPr>
      </p:pic>
    </p:spTree>
    <p:extLst>
      <p:ext uri="{BB962C8B-B14F-4D97-AF65-F5344CB8AC3E}">
        <p14:creationId xmlns:p14="http://schemas.microsoft.com/office/powerpoint/2010/main" val="1732534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8" name="Rectangle 7">
            <a:extLst>
              <a:ext uri="{FF2B5EF4-FFF2-40B4-BE49-F238E27FC236}">
                <a16:creationId xmlns:a16="http://schemas.microsoft.com/office/drawing/2014/main" id="{B28BFD89-F725-D26E-DD2C-6A3373271436}"/>
              </a:ext>
            </a:extLst>
          </p:cNvPr>
          <p:cNvSpPr/>
          <p:nvPr/>
        </p:nvSpPr>
        <p:spPr>
          <a:xfrm>
            <a:off x="-24765" y="6287090"/>
            <a:ext cx="12237361" cy="5830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34DDC4B-3974-FCDE-B3E6-A30703CA9239}"/>
              </a:ext>
            </a:extLst>
          </p:cNvPr>
          <p:cNvSpPr txBox="1"/>
          <p:nvPr/>
        </p:nvSpPr>
        <p:spPr>
          <a:xfrm>
            <a:off x="486092" y="1219905"/>
            <a:ext cx="10890745" cy="4416594"/>
          </a:xfrm>
          <a:prstGeom prst="rect">
            <a:avLst/>
          </a:prstGeom>
          <a:noFill/>
        </p:spPr>
        <p:txBody>
          <a:bodyPr wrap="square">
            <a:spAutoFit/>
          </a:bodyPr>
          <a:lstStyle/>
          <a:p>
            <a:pPr>
              <a:spcBef>
                <a:spcPts val="600"/>
              </a:spcBef>
              <a:spcAft>
                <a:spcPts val="300"/>
              </a:spcAft>
            </a:pPr>
            <a:r>
              <a:rPr lang="en-AU" sz="1600" b="1" dirty="0">
                <a:solidFill>
                  <a:srgbClr val="F04B4A"/>
                </a:solidFill>
                <a:latin typeface="Futura PT Book" panose="020B0502020204020303" pitchFamily="34" charset="77"/>
                <a:cs typeface="Poppins"/>
              </a:rPr>
              <a:t>Endorsed by the IAB as the sole and exclusive preferred supplier of digital audience data, Ipsos iris has been delivering market-leading insights from January 2023. </a:t>
            </a:r>
          </a:p>
          <a:p>
            <a:pPr>
              <a:spcBef>
                <a:spcPts val="600"/>
              </a:spcBef>
              <a:spcAft>
                <a:spcPts val="300"/>
              </a:spcAft>
            </a:pPr>
            <a:r>
              <a:rPr lang="en-AU" sz="1600" dirty="0">
                <a:solidFill>
                  <a:prstClr val="black"/>
                </a:solidFill>
                <a:latin typeface="Futura PT Book" panose="020B0502020204020303" pitchFamily="34" charset="77"/>
                <a:cs typeface="Poppins"/>
              </a:rPr>
              <a:t>Ipsos iris serves as an inclusive, standardised industry currency, offering consistent and comparable digital audience insights for over 10,000 websites and more than 2,200 apps, capturing the online behaviours of more than 22 million Australians aged 14+ across Smartphone, Computer and Tablet devices.</a:t>
            </a:r>
          </a:p>
          <a:p>
            <a:pPr>
              <a:spcBef>
                <a:spcPts val="600"/>
              </a:spcBef>
              <a:spcAft>
                <a:spcPts val="300"/>
              </a:spcAft>
            </a:pPr>
            <a:r>
              <a:rPr lang="en-AU" sz="1600" dirty="0">
                <a:solidFill>
                  <a:prstClr val="black"/>
                </a:solidFill>
                <a:latin typeface="Futura PT Book" panose="020B0502020204020303" pitchFamily="34" charset="77"/>
                <a:cs typeface="Poppins"/>
              </a:rPr>
              <a:t>Key data integrations with </a:t>
            </a:r>
            <a:r>
              <a:rPr lang="en-AU" sz="1600" dirty="0" err="1">
                <a:solidFill>
                  <a:prstClr val="black"/>
                </a:solidFill>
                <a:latin typeface="Futura PT Book" panose="020B0502020204020303" pitchFamily="34" charset="77"/>
                <a:cs typeface="Poppins"/>
              </a:rPr>
              <a:t>OzTAM</a:t>
            </a:r>
            <a:r>
              <a:rPr lang="en-AU" sz="1600" dirty="0">
                <a:solidFill>
                  <a:prstClr val="black"/>
                </a:solidFill>
                <a:latin typeface="Futura PT Book" panose="020B0502020204020303" pitchFamily="34" charset="77"/>
                <a:cs typeface="Poppins"/>
              </a:rPr>
              <a:t> for BVOD and Google for YouTube have extended the most complete view of Australians’ digital behaviour into the coverage of audiences on Connected TV to empower agencies, marketers and publishers to plan with confidence.</a:t>
            </a:r>
          </a:p>
          <a:p>
            <a:pPr>
              <a:spcBef>
                <a:spcPts val="600"/>
              </a:spcBef>
              <a:spcAft>
                <a:spcPts val="300"/>
              </a:spcAft>
            </a:pPr>
            <a:r>
              <a:rPr lang="en-AU" sz="1600" dirty="0">
                <a:solidFill>
                  <a:prstClr val="black"/>
                </a:solidFill>
                <a:latin typeface="Futura PT Book" panose="020B0502020204020303" pitchFamily="34" charset="77"/>
                <a:cs typeface="Poppins"/>
              </a:rPr>
              <a:t>Ipsos iris integrates a range of data inputs to create a data set of around 500,000 synthetic respondents. Ipsos iris data inputs include on ongoing establishment survey of 12,000 per year, a single source, passive panel of 4,000 across 8,500 devices, census data from comprehensive tagging coverage of content owners and data integrations from Apple, Google and </a:t>
            </a:r>
            <a:r>
              <a:rPr lang="en-AU" sz="1600" dirty="0" err="1">
                <a:solidFill>
                  <a:prstClr val="black"/>
                </a:solidFill>
                <a:latin typeface="Futura PT Book" panose="020B0502020204020303" pitchFamily="34" charset="77"/>
                <a:cs typeface="Poppins"/>
              </a:rPr>
              <a:t>OzTAM</a:t>
            </a:r>
            <a:r>
              <a:rPr lang="en-AU" sz="1600" dirty="0">
                <a:solidFill>
                  <a:prstClr val="black"/>
                </a:solidFill>
                <a:latin typeface="Futura PT Book" panose="020B0502020204020303" pitchFamily="34" charset="77"/>
                <a:cs typeface="Poppins"/>
              </a:rPr>
              <a:t>. </a:t>
            </a:r>
          </a:p>
          <a:p>
            <a:pPr>
              <a:spcBef>
                <a:spcPts val="600"/>
              </a:spcBef>
              <a:spcAft>
                <a:spcPts val="300"/>
              </a:spcAft>
            </a:pPr>
            <a:r>
              <a:rPr lang="en-AU" sz="1600" dirty="0">
                <a:solidFill>
                  <a:prstClr val="black"/>
                </a:solidFill>
                <a:latin typeface="Futura PT Book" panose="020B0502020204020303" pitchFamily="34" charset="77"/>
                <a:cs typeface="Poppins"/>
              </a:rPr>
              <a:t>Governance of Ipsos iris includes close and continuous oversight by the IAB Audience Measurement Council (made up of research professionals from 12 media owners) who regularly review KPI’s, panel health and methodology, along with data integrity, availability, delivery and usage. </a:t>
            </a:r>
            <a:endParaRPr lang="en-US" sz="1400" dirty="0">
              <a:solidFill>
                <a:prstClr val="black"/>
              </a:solidFill>
              <a:latin typeface="Futura PT Book" panose="020B0502020204020303" pitchFamily="34" charset="77"/>
              <a:cs typeface="Poppins"/>
            </a:endParaRPr>
          </a:p>
          <a:p>
            <a:pPr marR="0" lvl="0" algn="l" defTabSz="914400" rtl="0" eaLnBrk="1" fontAlgn="auto" latinLnBrk="0" hangingPunct="1">
              <a:lnSpc>
                <a:spcPct val="100000"/>
              </a:lnSpc>
              <a:spcBef>
                <a:spcPts val="600"/>
              </a:spcBef>
              <a:spcAft>
                <a:spcPts val="300"/>
              </a:spcAft>
              <a:buClr>
                <a:srgbClr val="F04B4A"/>
              </a:buClr>
              <a:buSzTx/>
              <a:tabLst/>
              <a:defRPr/>
            </a:pPr>
            <a:r>
              <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Further insights and information on Ipsos iris is available in </a:t>
            </a:r>
            <a:r>
              <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hlinkClick r:id="rId3"/>
              </a:rPr>
              <a:t>IAB Australia nickable charts </a:t>
            </a:r>
            <a:r>
              <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rPr>
              <a:t>and at  </a:t>
            </a:r>
            <a:r>
              <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hlinkClick r:id="rId4"/>
              </a:rPr>
              <a:t>iris-au.ipsos.com</a:t>
            </a:r>
            <a:endParaRPr kumimoji="0" lang="en-US" sz="16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endParaRPr>
          </a:p>
          <a:p>
            <a:pPr marR="0" lvl="0" algn="l" defTabSz="914400" rtl="0" eaLnBrk="1" fontAlgn="auto" latinLnBrk="0" hangingPunct="1">
              <a:lnSpc>
                <a:spcPct val="100000"/>
              </a:lnSpc>
              <a:spcBef>
                <a:spcPts val="600"/>
              </a:spcBef>
              <a:spcAft>
                <a:spcPts val="300"/>
              </a:spcAft>
              <a:buClr>
                <a:srgbClr val="F04B4A"/>
              </a:buClr>
              <a:buSzTx/>
              <a:tabLst/>
              <a:defRPr/>
            </a:pPr>
            <a:endParaRPr kumimoji="0" lang="en-US" sz="1400" b="0" i="0" u="none" strike="noStrike" kern="1200" cap="none" spc="0" normalizeH="0" baseline="0" noProof="0" dirty="0">
              <a:ln>
                <a:noFill/>
              </a:ln>
              <a:solidFill>
                <a:prstClr val="black"/>
              </a:solidFill>
              <a:effectLst/>
              <a:uLnTx/>
              <a:uFillTx/>
              <a:latin typeface="Futura PT Book" panose="020B0502020204020303" pitchFamily="34" charset="77"/>
              <a:ea typeface="+mn-ea"/>
              <a:cs typeface="Poppins"/>
            </a:endParaRPr>
          </a:p>
        </p:txBody>
      </p:sp>
      <p:pic>
        <p:nvPicPr>
          <p:cNvPr id="10" name="Picture 9" descr="Logo&#10;&#10;Description automatically generated">
            <a:extLst>
              <a:ext uri="{FF2B5EF4-FFF2-40B4-BE49-F238E27FC236}">
                <a16:creationId xmlns:a16="http://schemas.microsoft.com/office/drawing/2014/main" id="{40E3FEEF-0183-5AB1-A8E7-FDF0EF0A60D0}"/>
              </a:ext>
            </a:extLst>
          </p:cNvPr>
          <p:cNvPicPr>
            <a:picLocks noChangeAspect="1"/>
          </p:cNvPicPr>
          <p:nvPr/>
        </p:nvPicPr>
        <p:blipFill>
          <a:blip r:embed="rId5"/>
          <a:stretch>
            <a:fillRect/>
          </a:stretch>
        </p:blipFill>
        <p:spPr>
          <a:xfrm>
            <a:off x="334253" y="6231690"/>
            <a:ext cx="543354" cy="724472"/>
          </a:xfrm>
          <a:prstGeom prst="rect">
            <a:avLst/>
          </a:prstGeom>
        </p:spPr>
      </p:pic>
      <p:pic>
        <p:nvPicPr>
          <p:cNvPr id="2" name="Picture 1" descr="Logo&#10;&#10;Description automatically generated">
            <a:extLst>
              <a:ext uri="{FF2B5EF4-FFF2-40B4-BE49-F238E27FC236}">
                <a16:creationId xmlns:a16="http://schemas.microsoft.com/office/drawing/2014/main" id="{65299F3E-D2BC-C905-25B1-6DC3723ED2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5227" y="6376777"/>
            <a:ext cx="415364" cy="381259"/>
          </a:xfrm>
          <a:prstGeom prst="rect">
            <a:avLst/>
          </a:prstGeom>
        </p:spPr>
      </p:pic>
      <p:sp>
        <p:nvSpPr>
          <p:cNvPr id="4" name="Google Shape;50;p2">
            <a:extLst>
              <a:ext uri="{FF2B5EF4-FFF2-40B4-BE49-F238E27FC236}">
                <a16:creationId xmlns:a16="http://schemas.microsoft.com/office/drawing/2014/main" id="{91235291-EA37-093D-6345-4CB351FAC17A}"/>
              </a:ext>
            </a:extLst>
          </p:cNvPr>
          <p:cNvSpPr txBox="1">
            <a:spLocks noGrp="1"/>
          </p:cNvSpPr>
          <p:nvPr>
            <p:ph type="title"/>
          </p:nvPr>
        </p:nvSpPr>
        <p:spPr>
          <a:xfrm>
            <a:off x="605930" y="462542"/>
            <a:ext cx="10770907" cy="970014"/>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4200"/>
              <a:buFont typeface="Poppins"/>
              <a:buNone/>
            </a:pPr>
            <a:r>
              <a:rPr lang="en-US" sz="2800" b="1" dirty="0">
                <a:latin typeface="Futura PT Demi" panose="020B0502020204020303" pitchFamily="34" charset="77"/>
              </a:rPr>
              <a:t>Ipsos iris, IAB endorsed digital audience measurement currency</a:t>
            </a:r>
            <a:endParaRPr sz="2800" b="1" dirty="0">
              <a:latin typeface="Futura PT Demi" panose="020B0502020204020303" pitchFamily="34" charset="77"/>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333</TotalTime>
  <Words>1177</Words>
  <Application>Microsoft Office PowerPoint</Application>
  <PresentationFormat>Widescreen</PresentationFormat>
  <Paragraphs>75</Paragraphs>
  <Slides>9</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9</vt:i4>
      </vt:variant>
    </vt:vector>
  </HeadingPairs>
  <TitlesOfParts>
    <vt:vector size="20" baseType="lpstr">
      <vt:lpstr>Aptos</vt:lpstr>
      <vt:lpstr>Aptos Display</vt:lpstr>
      <vt:lpstr>Arial</vt:lpstr>
      <vt:lpstr>Calibri</vt:lpstr>
      <vt:lpstr>Calibri Light</vt:lpstr>
      <vt:lpstr>Futura PT Bold</vt:lpstr>
      <vt:lpstr>Futura PT Book</vt:lpstr>
      <vt:lpstr>Futura PT Demi</vt:lpstr>
      <vt:lpstr>Poppins</vt:lpstr>
      <vt:lpstr>Office Theme</vt:lpstr>
      <vt:lpstr>4_Office Theme</vt:lpstr>
      <vt:lpstr>PowerPoint Presentation</vt:lpstr>
      <vt:lpstr>while cost of living remains a concern for Australians,  there are signs of improving consumer confidence</vt:lpstr>
      <vt:lpstr>over November and December 2025, Ipsos iris recorded the highest time spent per person on retail and commerce websites and apps</vt:lpstr>
      <vt:lpstr>PowerPoint Presentation</vt:lpstr>
      <vt:lpstr>highest recorded audience to beverages retail  websites and apps in December 2025</vt:lpstr>
      <vt:lpstr>highest recorded audience to fashion and beauty retail  websites and apps in November 2025 at 16.3 million</vt:lpstr>
      <vt:lpstr>highest recorded audience to homes &amp; garden retail  websites and apps in December 2025 at nearly15 million</vt:lpstr>
      <vt:lpstr>highest recorded audience to online department and discount store  websites and apps in December 2025 at over 16.7 million</vt:lpstr>
      <vt:lpstr>Ipsos iris, IAB endorsed digital audience measurement currency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Natalie Stanbury</dc:creator>
  <cp:lastModifiedBy>Natalie Stanbury</cp:lastModifiedBy>
  <cp:revision>50</cp:revision>
  <dcterms:created xsi:type="dcterms:W3CDTF">2026-01-27T01:36:29Z</dcterms:created>
  <dcterms:modified xsi:type="dcterms:W3CDTF">2026-01-28T05:34:25Z</dcterms:modified>
</cp:coreProperties>
</file>