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5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440" r:id="rId2"/>
    <p:sldId id="2364" r:id="rId3"/>
    <p:sldId id="2431" r:id="rId4"/>
    <p:sldId id="2434" r:id="rId5"/>
    <p:sldId id="2446" r:id="rId6"/>
    <p:sldId id="2147376767" r:id="rId7"/>
    <p:sldId id="2357" r:id="rId8"/>
    <p:sldId id="2453" r:id="rId9"/>
    <p:sldId id="2147376766" r:id="rId10"/>
    <p:sldId id="2147376764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4B4A"/>
    <a:srgbClr val="F2F2F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28"/>
    <p:restoredTop sz="96197"/>
  </p:normalViewPr>
  <p:slideViewPr>
    <p:cSldViewPr>
      <p:cViewPr varScale="1">
        <p:scale>
          <a:sx n="107" d="100"/>
          <a:sy n="107" d="100"/>
        </p:scale>
        <p:origin x="6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pattFill prst="pct90">
              <a:fgClr>
                <a:srgbClr val="F04B4A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'by age'!$A$5:$A$9</c:f>
              <c:strCache>
                <c:ptCount val="5"/>
                <c:pt idx="0">
                  <c:v>14-24</c:v>
                </c:pt>
                <c:pt idx="1">
                  <c:v>25-39</c:v>
                </c:pt>
                <c:pt idx="2">
                  <c:v>40-54</c:v>
                </c:pt>
                <c:pt idx="3">
                  <c:v>55-64</c:v>
                </c:pt>
                <c:pt idx="4">
                  <c:v>65plus</c:v>
                </c:pt>
              </c:strCache>
            </c:strRef>
          </c:cat>
          <c:val>
            <c:numRef>
              <c:f>'by age'!$B$5:$B$9</c:f>
              <c:numCache>
                <c:formatCode>#,##0</c:formatCode>
                <c:ptCount val="5"/>
                <c:pt idx="0">
                  <c:v>3515</c:v>
                </c:pt>
                <c:pt idx="1">
                  <c:v>5409</c:v>
                </c:pt>
                <c:pt idx="2">
                  <c:v>5393</c:v>
                </c:pt>
                <c:pt idx="3">
                  <c:v>3040</c:v>
                </c:pt>
                <c:pt idx="4">
                  <c:v>4093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40-4C11-BD31-75147740D0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246760879"/>
        <c:axId val="1246761839"/>
      </c:barChart>
      <c:catAx>
        <c:axId val="1246760879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1246761839"/>
        <c:crosses val="autoZero"/>
        <c:auto val="1"/>
        <c:lblAlgn val="ctr"/>
        <c:lblOffset val="100"/>
        <c:noMultiLvlLbl val="0"/>
      </c:catAx>
      <c:valAx>
        <c:axId val="1246761839"/>
        <c:scaling>
          <c:orientation val="minMax"/>
        </c:scaling>
        <c:delete val="1"/>
        <c:axPos val="t"/>
        <c:numFmt formatCode="#,##0" sourceLinked="1"/>
        <c:majorTickMark val="none"/>
        <c:minorTickMark val="none"/>
        <c:tickLblPos val="nextTo"/>
        <c:crossAx val="124676087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04B4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'by age'!$A$5:$A$9</c:f>
              <c:strCache>
                <c:ptCount val="5"/>
                <c:pt idx="0">
                  <c:v>14-24</c:v>
                </c:pt>
                <c:pt idx="1">
                  <c:v>25-39</c:v>
                </c:pt>
                <c:pt idx="2">
                  <c:v>40-54</c:v>
                </c:pt>
                <c:pt idx="3">
                  <c:v>55-64</c:v>
                </c:pt>
                <c:pt idx="4">
                  <c:v>65plus</c:v>
                </c:pt>
              </c:strCache>
            </c:strRef>
          </c:cat>
          <c:val>
            <c:numRef>
              <c:f>'by age'!$D$5:$D$9</c:f>
              <c:numCache>
                <c:formatCode>0</c:formatCode>
                <c:ptCount val="5"/>
                <c:pt idx="0">
                  <c:v>152.99083333333334</c:v>
                </c:pt>
                <c:pt idx="1">
                  <c:v>144.77666666666667</c:v>
                </c:pt>
                <c:pt idx="2">
                  <c:v>139.38250000000002</c:v>
                </c:pt>
                <c:pt idx="3">
                  <c:v>133.61799999999999</c:v>
                </c:pt>
                <c:pt idx="4">
                  <c:v>111.7295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CE-4E96-8D25-217D7BDFB5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246760879"/>
        <c:axId val="1246761839"/>
      </c:barChart>
      <c:catAx>
        <c:axId val="1246760879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1246761839"/>
        <c:crosses val="autoZero"/>
        <c:auto val="1"/>
        <c:lblAlgn val="ctr"/>
        <c:lblOffset val="100"/>
        <c:noMultiLvlLbl val="0"/>
      </c:catAx>
      <c:valAx>
        <c:axId val="1246761839"/>
        <c:scaling>
          <c:orientation val="minMax"/>
        </c:scaling>
        <c:delete val="1"/>
        <c:axPos val="t"/>
        <c:numFmt formatCode="0" sourceLinked="1"/>
        <c:majorTickMark val="none"/>
        <c:minorTickMark val="none"/>
        <c:tickLblPos val="nextTo"/>
        <c:crossAx val="124676087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04B4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Results!$H$5:$H$14</c:f>
              <c:strCache>
                <c:ptCount val="10"/>
                <c:pt idx="0">
                  <c:v>Search Engines</c:v>
                </c:pt>
                <c:pt idx="1">
                  <c:v>Social Networking</c:v>
                </c:pt>
                <c:pt idx="2">
                  <c:v>Technology</c:v>
                </c:pt>
                <c:pt idx="3">
                  <c:v>Retail &amp; Commerce</c:v>
                </c:pt>
                <c:pt idx="4">
                  <c:v>Entertainment</c:v>
                </c:pt>
                <c:pt idx="5">
                  <c:v>News</c:v>
                </c:pt>
                <c:pt idx="6">
                  <c:v>Directories</c:v>
                </c:pt>
                <c:pt idx="7">
                  <c:v>Finance</c:v>
                </c:pt>
                <c:pt idx="8">
                  <c:v>Business Sectors</c:v>
                </c:pt>
                <c:pt idx="9">
                  <c:v>Government &amp; NGOS</c:v>
                </c:pt>
              </c:strCache>
            </c:strRef>
          </c:cat>
          <c:val>
            <c:numRef>
              <c:f>Results!$I$5:$I$14</c:f>
              <c:numCache>
                <c:formatCode>#,##0</c:formatCode>
                <c:ptCount val="10"/>
                <c:pt idx="0">
                  <c:v>21347</c:v>
                </c:pt>
                <c:pt idx="1">
                  <c:v>21304</c:v>
                </c:pt>
                <c:pt idx="2">
                  <c:v>21291</c:v>
                </c:pt>
                <c:pt idx="3">
                  <c:v>21047</c:v>
                </c:pt>
                <c:pt idx="4">
                  <c:v>21030</c:v>
                </c:pt>
                <c:pt idx="5">
                  <c:v>20714</c:v>
                </c:pt>
                <c:pt idx="6">
                  <c:v>20684</c:v>
                </c:pt>
                <c:pt idx="7">
                  <c:v>20624</c:v>
                </c:pt>
                <c:pt idx="8">
                  <c:v>20364</c:v>
                </c:pt>
                <c:pt idx="9">
                  <c:v>20183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1B-46A1-9194-E361E2F9161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849282192"/>
        <c:axId val="849285072"/>
      </c:barChart>
      <c:catAx>
        <c:axId val="849282192"/>
        <c:scaling>
          <c:orientation val="maxMin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AU" dirty="0"/>
                  <a:t>monthly audience 000s (age 14+)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849285072"/>
        <c:crosses val="autoZero"/>
        <c:auto val="1"/>
        <c:lblAlgn val="ctr"/>
        <c:lblOffset val="100"/>
        <c:noMultiLvlLbl val="0"/>
      </c:catAx>
      <c:valAx>
        <c:axId val="849285072"/>
        <c:scaling>
          <c:orientation val="minMax"/>
        </c:scaling>
        <c:delete val="1"/>
        <c:axPos val="t"/>
        <c:numFmt formatCode="#,##0" sourceLinked="1"/>
        <c:majorTickMark val="none"/>
        <c:minorTickMark val="none"/>
        <c:tickLblPos val="nextTo"/>
        <c:crossAx val="849282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Sheet1!$B$3</c:f>
              <c:strCache>
                <c:ptCount val="1"/>
                <c:pt idx="0">
                  <c:v>Audience (000s)</c:v>
                </c:pt>
              </c:strCache>
            </c:strRef>
          </c:tx>
          <c:spPr>
            <a:solidFill>
              <a:srgbClr val="F04B4A">
                <a:alpha val="50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Sheet1!$A$4:$A$16</c:f>
              <c:strCache>
                <c:ptCount val="13"/>
                <c:pt idx="0">
                  <c:v>Facebook &amp; Messenger</c:v>
                </c:pt>
                <c:pt idx="1">
                  <c:v>YouTube</c:v>
                </c:pt>
                <c:pt idx="2">
                  <c:v>Instagram</c:v>
                </c:pt>
                <c:pt idx="3">
                  <c:v>Google</c:v>
                </c:pt>
                <c:pt idx="4">
                  <c:v>Reddit</c:v>
                </c:pt>
                <c:pt idx="5">
                  <c:v>TikTok</c:v>
                </c:pt>
                <c:pt idx="6">
                  <c:v>Microsoft</c:v>
                </c:pt>
                <c:pt idx="7">
                  <c:v>Whatsapp</c:v>
                </c:pt>
                <c:pt idx="8">
                  <c:v>LinkedIn</c:v>
                </c:pt>
                <c:pt idx="9">
                  <c:v>X (Twitter)</c:v>
                </c:pt>
                <c:pt idx="10">
                  <c:v>Quora</c:v>
                </c:pt>
                <c:pt idx="11">
                  <c:v>Pinterest</c:v>
                </c:pt>
                <c:pt idx="12">
                  <c:v>Snapchat</c:v>
                </c:pt>
              </c:strCache>
            </c:strRef>
          </c:cat>
          <c:val>
            <c:numRef>
              <c:f>Sheet1!$B$4:$B$16</c:f>
              <c:numCache>
                <c:formatCode>#,##0</c:formatCode>
                <c:ptCount val="13"/>
                <c:pt idx="0">
                  <c:v>20710</c:v>
                </c:pt>
                <c:pt idx="1">
                  <c:v>20591</c:v>
                </c:pt>
                <c:pt idx="2">
                  <c:v>18075</c:v>
                </c:pt>
                <c:pt idx="3">
                  <c:v>16699</c:v>
                </c:pt>
                <c:pt idx="4">
                  <c:v>13933</c:v>
                </c:pt>
                <c:pt idx="5">
                  <c:v>13048</c:v>
                </c:pt>
                <c:pt idx="6">
                  <c:v>12859</c:v>
                </c:pt>
                <c:pt idx="7">
                  <c:v>12337</c:v>
                </c:pt>
                <c:pt idx="8">
                  <c:v>10242</c:v>
                </c:pt>
                <c:pt idx="9">
                  <c:v>9977</c:v>
                </c:pt>
                <c:pt idx="10">
                  <c:v>8843</c:v>
                </c:pt>
                <c:pt idx="11">
                  <c:v>8143</c:v>
                </c:pt>
                <c:pt idx="12">
                  <c:v>6919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3C-4C4A-B0C3-F34014337ED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057841504"/>
        <c:axId val="1057840544"/>
      </c:barChart>
      <c:lineChart>
        <c:grouping val="standard"/>
        <c:varyColors val="0"/>
        <c:ser>
          <c:idx val="1"/>
          <c:order val="1"/>
          <c:tx>
            <c:strRef>
              <c:f>Sheet1!$C$3</c:f>
              <c:strCache>
                <c:ptCount val="1"/>
                <c:pt idx="0">
                  <c:v>Avg. time pp (mins)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Sheet1!$A$4:$A$16</c:f>
              <c:strCache>
                <c:ptCount val="13"/>
                <c:pt idx="0">
                  <c:v>Facebook &amp; Messenger</c:v>
                </c:pt>
                <c:pt idx="1">
                  <c:v>YouTube</c:v>
                </c:pt>
                <c:pt idx="2">
                  <c:v>Instagram</c:v>
                </c:pt>
                <c:pt idx="3">
                  <c:v>Google</c:v>
                </c:pt>
                <c:pt idx="4">
                  <c:v>Reddit</c:v>
                </c:pt>
                <c:pt idx="5">
                  <c:v>TikTok</c:v>
                </c:pt>
                <c:pt idx="6">
                  <c:v>Microsoft</c:v>
                </c:pt>
                <c:pt idx="7">
                  <c:v>Whatsapp</c:v>
                </c:pt>
                <c:pt idx="8">
                  <c:v>LinkedIn</c:v>
                </c:pt>
                <c:pt idx="9">
                  <c:v>X (Twitter)</c:v>
                </c:pt>
                <c:pt idx="10">
                  <c:v>Quora</c:v>
                </c:pt>
                <c:pt idx="11">
                  <c:v>Pinterest</c:v>
                </c:pt>
                <c:pt idx="12">
                  <c:v>Snapchat</c:v>
                </c:pt>
              </c:strCache>
            </c:strRef>
          </c:cat>
          <c:val>
            <c:numRef>
              <c:f>Sheet1!$C$4:$C$16</c:f>
              <c:numCache>
                <c:formatCode>#,##0</c:formatCode>
                <c:ptCount val="13"/>
                <c:pt idx="0">
                  <c:v>1422.94</c:v>
                </c:pt>
                <c:pt idx="1">
                  <c:v>1375</c:v>
                </c:pt>
                <c:pt idx="2">
                  <c:v>714.98</c:v>
                </c:pt>
                <c:pt idx="3">
                  <c:v>182.61</c:v>
                </c:pt>
                <c:pt idx="4">
                  <c:v>95.3</c:v>
                </c:pt>
                <c:pt idx="5">
                  <c:v>849.43</c:v>
                </c:pt>
                <c:pt idx="6">
                  <c:v>168.06</c:v>
                </c:pt>
                <c:pt idx="7">
                  <c:v>106.26</c:v>
                </c:pt>
                <c:pt idx="8">
                  <c:v>45.81</c:v>
                </c:pt>
                <c:pt idx="9">
                  <c:v>196.34</c:v>
                </c:pt>
                <c:pt idx="10">
                  <c:v>12.58</c:v>
                </c:pt>
                <c:pt idx="11">
                  <c:v>29.01</c:v>
                </c:pt>
                <c:pt idx="12">
                  <c:v>474.26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33C-4C4A-B0C3-F34014337ED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052590128"/>
        <c:axId val="1052587728"/>
      </c:lineChart>
      <c:catAx>
        <c:axId val="1057841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7840544"/>
        <c:crosses val="autoZero"/>
        <c:auto val="1"/>
        <c:lblAlgn val="ctr"/>
        <c:lblOffset val="100"/>
        <c:noMultiLvlLbl val="0"/>
      </c:catAx>
      <c:valAx>
        <c:axId val="105784054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AU"/>
                  <a:t>audience (000s)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7841504"/>
        <c:crosses val="autoZero"/>
        <c:crossBetween val="between"/>
      </c:valAx>
      <c:valAx>
        <c:axId val="1052587728"/>
        <c:scaling>
          <c:orientation val="minMax"/>
          <c:max val="150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AU"/>
                  <a:t>time per</a:t>
                </a:r>
                <a:r>
                  <a:rPr lang="en-AU" baseline="0"/>
                  <a:t> person (minutes)</a:t>
                </a:r>
                <a:endParaRPr lang="en-AU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2590128"/>
        <c:crosses val="max"/>
        <c:crossBetween val="between"/>
      </c:valAx>
      <c:catAx>
        <c:axId val="10525901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525877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04B4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Sheet1!$A$4:$A$13</c:f>
              <c:strCache>
                <c:ptCount val="10"/>
                <c:pt idx="0">
                  <c:v>Amazon</c:v>
                </c:pt>
                <c:pt idx="1">
                  <c:v>Woolworths</c:v>
                </c:pt>
                <c:pt idx="2">
                  <c:v>Apple</c:v>
                </c:pt>
                <c:pt idx="3">
                  <c:v>eBay Australia</c:v>
                </c:pt>
                <c:pt idx="4">
                  <c:v>Temu</c:v>
                </c:pt>
                <c:pt idx="5">
                  <c:v>Flybuys</c:v>
                </c:pt>
                <c:pt idx="6">
                  <c:v>Everyday Rewards</c:v>
                </c:pt>
                <c:pt idx="7">
                  <c:v>Coles Group</c:v>
                </c:pt>
                <c:pt idx="8">
                  <c:v>Google</c:v>
                </c:pt>
                <c:pt idx="9">
                  <c:v>Bunnings Warehouse</c:v>
                </c:pt>
              </c:strCache>
            </c:strRef>
          </c:cat>
          <c:val>
            <c:numRef>
              <c:f>Sheet1!$B$4:$B$13</c:f>
              <c:numCache>
                <c:formatCode>#,##0</c:formatCode>
                <c:ptCount val="10"/>
                <c:pt idx="0">
                  <c:v>15734</c:v>
                </c:pt>
                <c:pt idx="1">
                  <c:v>13100</c:v>
                </c:pt>
                <c:pt idx="2">
                  <c:v>12905</c:v>
                </c:pt>
                <c:pt idx="3">
                  <c:v>12701</c:v>
                </c:pt>
                <c:pt idx="4">
                  <c:v>11175</c:v>
                </c:pt>
                <c:pt idx="5">
                  <c:v>10797</c:v>
                </c:pt>
                <c:pt idx="6">
                  <c:v>10706</c:v>
                </c:pt>
                <c:pt idx="7">
                  <c:v>10241</c:v>
                </c:pt>
                <c:pt idx="8">
                  <c:v>9184</c:v>
                </c:pt>
                <c:pt idx="9">
                  <c:v>9080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AF-4AE2-A7EB-46E07EF99C2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406122751"/>
        <c:axId val="1406109791"/>
      </c:barChart>
      <c:catAx>
        <c:axId val="1406122751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1406109791"/>
        <c:crosses val="autoZero"/>
        <c:auto val="1"/>
        <c:lblAlgn val="ctr"/>
        <c:lblOffset val="100"/>
        <c:noMultiLvlLbl val="0"/>
      </c:catAx>
      <c:valAx>
        <c:axId val="1406109791"/>
        <c:scaling>
          <c:orientation val="minMax"/>
        </c:scaling>
        <c:delete val="1"/>
        <c:axPos val="t"/>
        <c:numFmt formatCode="#,##0" sourceLinked="1"/>
        <c:majorTickMark val="none"/>
        <c:minorTickMark val="none"/>
        <c:tickLblPos val="nextTo"/>
        <c:crossAx val="14061227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Audience (000s)</c:v>
                </c:pt>
              </c:strCache>
            </c:strRef>
          </c:tx>
          <c:spPr>
            <a:solidFill>
              <a:srgbClr val="F04B4A">
                <a:alpha val="50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1500000" spcFirstLastPara="1" vertOverflow="ellipsis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000" b="0" i="0" u="none" strike="noStrike" kern="1200" baseline="0">
                    <a:solidFill>
                      <a:srgbClr val="F04B4A"/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Sheet1!$B$2:$N$2</c:f>
              <c:strCache>
                <c:ptCount val="13"/>
                <c:pt idx="0">
                  <c:v>APR '23</c:v>
                </c:pt>
                <c:pt idx="1">
                  <c:v>MAY '23</c:v>
                </c:pt>
                <c:pt idx="2">
                  <c:v>JUN '23</c:v>
                </c:pt>
                <c:pt idx="3">
                  <c:v>JUL '23</c:v>
                </c:pt>
                <c:pt idx="4">
                  <c:v>AUG '23</c:v>
                </c:pt>
                <c:pt idx="5">
                  <c:v>SEP '23</c:v>
                </c:pt>
                <c:pt idx="6">
                  <c:v>OCT '23</c:v>
                </c:pt>
                <c:pt idx="7">
                  <c:v>NOV '23</c:v>
                </c:pt>
                <c:pt idx="8">
                  <c:v>DEC '23</c:v>
                </c:pt>
                <c:pt idx="9">
                  <c:v>JAN '24</c:v>
                </c:pt>
                <c:pt idx="10">
                  <c:v>FEB '24</c:v>
                </c:pt>
                <c:pt idx="11">
                  <c:v>MAR '24</c:v>
                </c:pt>
                <c:pt idx="12">
                  <c:v>APR '24</c:v>
                </c:pt>
              </c:strCache>
            </c:strRef>
          </c:cat>
          <c:val>
            <c:numRef>
              <c:f>Sheet1!$B$3:$N$3</c:f>
              <c:numCache>
                <c:formatCode>#,##0</c:formatCode>
                <c:ptCount val="13"/>
                <c:pt idx="0">
                  <c:v>20229</c:v>
                </c:pt>
                <c:pt idx="1">
                  <c:v>20190</c:v>
                </c:pt>
                <c:pt idx="2">
                  <c:v>20113</c:v>
                </c:pt>
                <c:pt idx="3">
                  <c:v>20138</c:v>
                </c:pt>
                <c:pt idx="4">
                  <c:v>20125</c:v>
                </c:pt>
                <c:pt idx="5">
                  <c:v>20246</c:v>
                </c:pt>
                <c:pt idx="6">
                  <c:v>20324</c:v>
                </c:pt>
                <c:pt idx="7">
                  <c:v>20427</c:v>
                </c:pt>
                <c:pt idx="8">
                  <c:v>20364</c:v>
                </c:pt>
                <c:pt idx="9">
                  <c:v>20300</c:v>
                </c:pt>
                <c:pt idx="10">
                  <c:v>20644</c:v>
                </c:pt>
                <c:pt idx="11">
                  <c:v>20717</c:v>
                </c:pt>
                <c:pt idx="12">
                  <c:v>20714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D8-4452-A1BD-8451086195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7"/>
        <c:axId val="1258487215"/>
        <c:axId val="1258496335"/>
      </c:barChart>
      <c:lineChart>
        <c:grouping val="standard"/>
        <c:varyColors val="0"/>
        <c:ser>
          <c:idx val="1"/>
          <c:order val="1"/>
          <c:tx>
            <c:strRef>
              <c:f>Sheet1!$A$4</c:f>
              <c:strCache>
                <c:ptCount val="1"/>
                <c:pt idx="0">
                  <c:v>Avg. Mins pp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000" b="0" i="0" u="none" strike="noStrike" kern="1200" baseline="0">
                    <a:solidFill>
                      <a:schemeClr val="tx1"/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Sheet1!$B$2:$N$2</c:f>
              <c:strCache>
                <c:ptCount val="13"/>
                <c:pt idx="0">
                  <c:v>APR '23</c:v>
                </c:pt>
                <c:pt idx="1">
                  <c:v>MAY '23</c:v>
                </c:pt>
                <c:pt idx="2">
                  <c:v>JUN '23</c:v>
                </c:pt>
                <c:pt idx="3">
                  <c:v>JUL '23</c:v>
                </c:pt>
                <c:pt idx="4">
                  <c:v>AUG '23</c:v>
                </c:pt>
                <c:pt idx="5">
                  <c:v>SEP '23</c:v>
                </c:pt>
                <c:pt idx="6">
                  <c:v>OCT '23</c:v>
                </c:pt>
                <c:pt idx="7">
                  <c:v>NOV '23</c:v>
                </c:pt>
                <c:pt idx="8">
                  <c:v>DEC '23</c:v>
                </c:pt>
                <c:pt idx="9">
                  <c:v>JAN '24</c:v>
                </c:pt>
                <c:pt idx="10">
                  <c:v>FEB '24</c:v>
                </c:pt>
                <c:pt idx="11">
                  <c:v>MAR '24</c:v>
                </c:pt>
                <c:pt idx="12">
                  <c:v>APR '24</c:v>
                </c:pt>
              </c:strCache>
            </c:strRef>
          </c:cat>
          <c:val>
            <c:numRef>
              <c:f>Sheet1!$B$4:$N$4</c:f>
              <c:numCache>
                <c:formatCode>#,##0</c:formatCode>
                <c:ptCount val="13"/>
                <c:pt idx="0">
                  <c:v>342.29</c:v>
                </c:pt>
                <c:pt idx="1">
                  <c:v>319.64999999999998</c:v>
                </c:pt>
                <c:pt idx="2">
                  <c:v>295.27</c:v>
                </c:pt>
                <c:pt idx="3">
                  <c:v>273.75</c:v>
                </c:pt>
                <c:pt idx="4">
                  <c:v>271.74</c:v>
                </c:pt>
                <c:pt idx="5">
                  <c:v>268.70999999999998</c:v>
                </c:pt>
                <c:pt idx="6">
                  <c:v>288.99</c:v>
                </c:pt>
                <c:pt idx="7">
                  <c:v>274.72000000000003</c:v>
                </c:pt>
                <c:pt idx="8">
                  <c:v>286.01</c:v>
                </c:pt>
                <c:pt idx="9">
                  <c:v>306.75</c:v>
                </c:pt>
                <c:pt idx="10">
                  <c:v>283.23</c:v>
                </c:pt>
                <c:pt idx="11">
                  <c:v>301.92</c:v>
                </c:pt>
                <c:pt idx="12">
                  <c:v>294.58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AD8-4452-A1BD-8451086195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506415"/>
        <c:axId val="1258489135"/>
      </c:lineChart>
      <c:catAx>
        <c:axId val="12584872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1440000" spcFirstLastPara="1" vertOverflow="ellipsis" wrap="square" anchor="ctr" anchorCtr="1"/>
          <a:lstStyle/>
          <a:p>
            <a:pPr algn="ctr">
              <a:defRPr lang="en-US"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1258496335"/>
        <c:crosses val="autoZero"/>
        <c:auto val="1"/>
        <c:lblAlgn val="ctr"/>
        <c:lblOffset val="100"/>
        <c:noMultiLvlLbl val="0"/>
      </c:catAx>
      <c:valAx>
        <c:axId val="1258496335"/>
        <c:scaling>
          <c:orientation val="minMax"/>
          <c:max val="22000"/>
          <c:min val="0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1258487215"/>
        <c:crosses val="autoZero"/>
        <c:crossBetween val="between"/>
      </c:valAx>
      <c:valAx>
        <c:axId val="1258489135"/>
        <c:scaling>
          <c:orientation val="minMax"/>
          <c:max val="35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1258506415"/>
        <c:crosses val="max"/>
        <c:crossBetween val="between"/>
      </c:valAx>
      <c:catAx>
        <c:axId val="125850641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5848913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utura PT Book" panose="020B0502020204020303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Sheet1!$B$3</c:f>
              <c:strCache>
                <c:ptCount val="1"/>
                <c:pt idx="0">
                  <c:v>All devices (smartphone, computer, tablet, Connected TV)</c:v>
                </c:pt>
              </c:strCache>
            </c:strRef>
          </c:tx>
          <c:spPr>
            <a:solidFill>
              <a:srgbClr val="F04B4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Sheet1!$A$4:$A$8</c:f>
              <c:strCache>
                <c:ptCount val="5"/>
                <c:pt idx="0">
                  <c:v>ABC iview</c:v>
                </c:pt>
                <c:pt idx="1">
                  <c:v>9Now</c:v>
                </c:pt>
                <c:pt idx="2">
                  <c:v>7Plus</c:v>
                </c:pt>
                <c:pt idx="3">
                  <c:v>SBS on Demand </c:v>
                </c:pt>
                <c:pt idx="4">
                  <c:v>10 play</c:v>
                </c:pt>
              </c:strCache>
            </c:strRef>
          </c:cat>
          <c:val>
            <c:numRef>
              <c:f>Sheet1!$B$4:$B$8</c:f>
              <c:numCache>
                <c:formatCode>#,##0</c:formatCode>
                <c:ptCount val="5"/>
                <c:pt idx="0">
                  <c:v>5749</c:v>
                </c:pt>
                <c:pt idx="1">
                  <c:v>4771</c:v>
                </c:pt>
                <c:pt idx="2">
                  <c:v>3481</c:v>
                </c:pt>
                <c:pt idx="3">
                  <c:v>2648</c:v>
                </c:pt>
                <c:pt idx="4">
                  <c:v>2448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16-4D24-B165-4E74C95A57EC}"/>
            </c:ext>
          </c:extLst>
        </c:ser>
        <c:ser>
          <c:idx val="1"/>
          <c:order val="1"/>
          <c:tx>
            <c:strRef>
              <c:f>Sheet1!$C$3</c:f>
              <c:strCache>
                <c:ptCount val="1"/>
                <c:pt idx="0">
                  <c:v>Connected TV only</c:v>
                </c:pt>
              </c:strCache>
            </c:strRef>
          </c:tx>
          <c:spPr>
            <a:pattFill prst="pct40">
              <a:fgClr>
                <a:srgbClr val="F04B4A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Sheet1!$A$4:$A$8</c:f>
              <c:strCache>
                <c:ptCount val="5"/>
                <c:pt idx="0">
                  <c:v>ABC iview</c:v>
                </c:pt>
                <c:pt idx="1">
                  <c:v>9Now</c:v>
                </c:pt>
                <c:pt idx="2">
                  <c:v>7Plus</c:v>
                </c:pt>
                <c:pt idx="3">
                  <c:v>SBS on Demand </c:v>
                </c:pt>
                <c:pt idx="4">
                  <c:v>10 play</c:v>
                </c:pt>
              </c:strCache>
            </c:strRef>
          </c:cat>
          <c:val>
            <c:numRef>
              <c:f>Sheet1!$C$4:$C$8</c:f>
              <c:numCache>
                <c:formatCode>#,##0</c:formatCode>
                <c:ptCount val="5"/>
                <c:pt idx="0">
                  <c:v>4221</c:v>
                </c:pt>
                <c:pt idx="1">
                  <c:v>3774</c:v>
                </c:pt>
                <c:pt idx="2">
                  <c:v>2940</c:v>
                </c:pt>
                <c:pt idx="3">
                  <c:v>2167</c:v>
                </c:pt>
                <c:pt idx="4">
                  <c:v>2012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16-4D24-B165-4E74C95A57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831101695"/>
        <c:axId val="831098335"/>
      </c:barChart>
      <c:catAx>
        <c:axId val="831101695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831098335"/>
        <c:crosses val="autoZero"/>
        <c:auto val="1"/>
        <c:lblAlgn val="ctr"/>
        <c:lblOffset val="100"/>
        <c:noMultiLvlLbl val="0"/>
      </c:catAx>
      <c:valAx>
        <c:axId val="831098335"/>
        <c:scaling>
          <c:orientation val="minMax"/>
        </c:scaling>
        <c:delete val="1"/>
        <c:axPos val="t"/>
        <c:numFmt formatCode="#,##0" sourceLinked="1"/>
        <c:majorTickMark val="none"/>
        <c:minorTickMark val="none"/>
        <c:tickLblPos val="nextTo"/>
        <c:crossAx val="8311016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utura PT Book" panose="020B0502020204020303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168566892101448"/>
          <c:y val="0.15559311295222383"/>
          <c:w val="0.45662847699593107"/>
          <c:h val="0.78595449683782725"/>
        </c:manualLayout>
      </c:layout>
      <c:pieChart>
        <c:varyColors val="1"/>
        <c:ser>
          <c:idx val="0"/>
          <c:order val="0"/>
          <c:spPr>
            <a:solidFill>
              <a:srgbClr val="F04B4A"/>
            </a:solidFill>
          </c:spPr>
          <c:dPt>
            <c:idx val="0"/>
            <c:bubble3D val="0"/>
            <c:spPr>
              <a:pattFill prst="pct60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062-4D38-9231-F1581509610B}"/>
              </c:ext>
            </c:extLst>
          </c:dPt>
          <c:dPt>
            <c:idx val="1"/>
            <c:bubble3D val="0"/>
            <c:spPr>
              <a:pattFill prst="pct40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062-4D38-9231-F1581509610B}"/>
              </c:ext>
            </c:extLst>
          </c:dPt>
          <c:dPt>
            <c:idx val="2"/>
            <c:bubble3D val="0"/>
            <c:spPr>
              <a:pattFill prst="pct5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062-4D38-9231-F1581509610B}"/>
              </c:ext>
            </c:extLst>
          </c:dPt>
          <c:dPt>
            <c:idx val="3"/>
            <c:bubble3D val="0"/>
            <c:spPr>
              <a:solidFill>
                <a:srgbClr val="F04B4A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062-4D38-9231-F1581509610B}"/>
              </c:ext>
            </c:extLst>
          </c:dPt>
          <c:dLbls>
            <c:dLbl>
              <c:idx val="0"/>
              <c:layout>
                <c:manualLayout>
                  <c:x val="-4.9382716049382804E-2"/>
                  <c:y val="2.833271079983019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062-4D38-9231-F1581509610B}"/>
                </c:ext>
              </c:extLst>
            </c:dLbl>
            <c:dLbl>
              <c:idx val="1"/>
              <c:layout>
                <c:manualLayout>
                  <c:x val="-2.3515579071134628E-2"/>
                  <c:y val="-8.095060228522922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62-4D38-9231-F1581509610B}"/>
                </c:ext>
              </c:extLst>
            </c:dLbl>
            <c:dLbl>
              <c:idx val="2"/>
              <c:layout>
                <c:manualLayout>
                  <c:x val="1.1757789535567314E-2"/>
                  <c:y val="4.452283125687601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062-4D38-9231-F1581509610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Sheet1!$B$4:$E$4</c:f>
              <c:strCache>
                <c:ptCount val="4"/>
                <c:pt idx="0">
                  <c:v>PC/Laptop</c:v>
                </c:pt>
                <c:pt idx="1">
                  <c:v>Smartphone</c:v>
                </c:pt>
                <c:pt idx="2">
                  <c:v>Tablet</c:v>
                </c:pt>
                <c:pt idx="3">
                  <c:v>Connected TV</c:v>
                </c:pt>
              </c:strCache>
            </c:strRef>
          </c:cat>
          <c:val>
            <c:numRef>
              <c:f>Sheet1!$B$5:$E$5</c:f>
              <c:numCache>
                <c:formatCode>#,##0</c:formatCode>
                <c:ptCount val="4"/>
                <c:pt idx="0">
                  <c:v>340</c:v>
                </c:pt>
                <c:pt idx="1">
                  <c:v>356</c:v>
                </c:pt>
                <c:pt idx="2">
                  <c:v>227</c:v>
                </c:pt>
                <c:pt idx="3">
                  <c:v>4672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062-4D38-9231-F1581509610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Sheet1!$A$4</c:f>
              <c:strCache>
                <c:ptCount val="1"/>
                <c:pt idx="0">
                  <c:v>Audience (000s)</c:v>
                </c:pt>
              </c:strCache>
            </c:strRef>
          </c:tx>
          <c:spPr>
            <a:solidFill>
              <a:srgbClr val="F04B4A">
                <a:alpha val="50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Sheet1!$B$3:$Q$3</c:f>
              <c:strCache>
                <c:ptCount val="16"/>
                <c:pt idx="0">
                  <c:v>JAN '23</c:v>
                </c:pt>
                <c:pt idx="1">
                  <c:v>FEB '23</c:v>
                </c:pt>
                <c:pt idx="2">
                  <c:v>MAR '23</c:v>
                </c:pt>
                <c:pt idx="3">
                  <c:v>APR '23</c:v>
                </c:pt>
                <c:pt idx="4">
                  <c:v>MAY '23</c:v>
                </c:pt>
                <c:pt idx="5">
                  <c:v>JUN '23</c:v>
                </c:pt>
                <c:pt idx="6">
                  <c:v>JUL '23</c:v>
                </c:pt>
                <c:pt idx="7">
                  <c:v>AUG '23</c:v>
                </c:pt>
                <c:pt idx="8">
                  <c:v>SEP '23</c:v>
                </c:pt>
                <c:pt idx="9">
                  <c:v>OCT '23</c:v>
                </c:pt>
                <c:pt idx="10">
                  <c:v>NOV '23</c:v>
                </c:pt>
                <c:pt idx="11">
                  <c:v>DEC '23</c:v>
                </c:pt>
                <c:pt idx="12">
                  <c:v>JAN '24</c:v>
                </c:pt>
                <c:pt idx="13">
                  <c:v>FEB '24</c:v>
                </c:pt>
                <c:pt idx="14">
                  <c:v>MAR '24</c:v>
                </c:pt>
                <c:pt idx="15">
                  <c:v>APR '24</c:v>
                </c:pt>
              </c:strCache>
            </c:strRef>
          </c:cat>
          <c:val>
            <c:numRef>
              <c:f>Sheet1!$B$4:$Q$4</c:f>
              <c:numCache>
                <c:formatCode>#,##0</c:formatCode>
                <c:ptCount val="16"/>
                <c:pt idx="0">
                  <c:v>1824</c:v>
                </c:pt>
                <c:pt idx="1">
                  <c:v>2664</c:v>
                </c:pt>
                <c:pt idx="2">
                  <c:v>3286</c:v>
                </c:pt>
                <c:pt idx="3">
                  <c:v>3587</c:v>
                </c:pt>
                <c:pt idx="4">
                  <c:v>3851</c:v>
                </c:pt>
                <c:pt idx="5">
                  <c:v>3233</c:v>
                </c:pt>
                <c:pt idx="6">
                  <c:v>3216</c:v>
                </c:pt>
                <c:pt idx="7">
                  <c:v>3554</c:v>
                </c:pt>
                <c:pt idx="8">
                  <c:v>4000</c:v>
                </c:pt>
                <c:pt idx="9">
                  <c:v>3901</c:v>
                </c:pt>
                <c:pt idx="10">
                  <c:v>4132</c:v>
                </c:pt>
                <c:pt idx="11">
                  <c:v>3718</c:v>
                </c:pt>
                <c:pt idx="12">
                  <c:v>3687</c:v>
                </c:pt>
                <c:pt idx="13">
                  <c:v>3794</c:v>
                </c:pt>
                <c:pt idx="14">
                  <c:v>4240</c:v>
                </c:pt>
                <c:pt idx="15">
                  <c:v>4229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41-4F9A-8070-70E7AFE14F8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86220751"/>
        <c:axId val="86222671"/>
      </c:barChart>
      <c:lineChart>
        <c:grouping val="standard"/>
        <c:varyColors val="0"/>
        <c:ser>
          <c:idx val="1"/>
          <c:order val="1"/>
          <c:tx>
            <c:strRef>
              <c:f>Sheet1!$A$5</c:f>
              <c:strCache>
                <c:ptCount val="1"/>
                <c:pt idx="0">
                  <c:v>Time pp (minutes)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Sheet1!$B$3:$Q$3</c:f>
              <c:strCache>
                <c:ptCount val="16"/>
                <c:pt idx="0">
                  <c:v>JAN '23</c:v>
                </c:pt>
                <c:pt idx="1">
                  <c:v>FEB '23</c:v>
                </c:pt>
                <c:pt idx="2">
                  <c:v>MAR '23</c:v>
                </c:pt>
                <c:pt idx="3">
                  <c:v>APR '23</c:v>
                </c:pt>
                <c:pt idx="4">
                  <c:v>MAY '23</c:v>
                </c:pt>
                <c:pt idx="5">
                  <c:v>JUN '23</c:v>
                </c:pt>
                <c:pt idx="6">
                  <c:v>JUL '23</c:v>
                </c:pt>
                <c:pt idx="7">
                  <c:v>AUG '23</c:v>
                </c:pt>
                <c:pt idx="8">
                  <c:v>SEP '23</c:v>
                </c:pt>
                <c:pt idx="9">
                  <c:v>OCT '23</c:v>
                </c:pt>
                <c:pt idx="10">
                  <c:v>NOV '23</c:v>
                </c:pt>
                <c:pt idx="11">
                  <c:v>DEC '23</c:v>
                </c:pt>
                <c:pt idx="12">
                  <c:v>JAN '24</c:v>
                </c:pt>
                <c:pt idx="13">
                  <c:v>FEB '24</c:v>
                </c:pt>
                <c:pt idx="14">
                  <c:v>MAR '24</c:v>
                </c:pt>
                <c:pt idx="15">
                  <c:v>APR '24</c:v>
                </c:pt>
              </c:strCache>
            </c:strRef>
          </c:cat>
          <c:val>
            <c:numRef>
              <c:f>Sheet1!$B$5:$Q$5</c:f>
              <c:numCache>
                <c:formatCode>#,##0</c:formatCode>
                <c:ptCount val="16"/>
                <c:pt idx="0">
                  <c:v>13.57</c:v>
                </c:pt>
                <c:pt idx="1">
                  <c:v>14.02</c:v>
                </c:pt>
                <c:pt idx="2">
                  <c:v>31.84</c:v>
                </c:pt>
                <c:pt idx="3">
                  <c:v>30.1</c:v>
                </c:pt>
                <c:pt idx="4">
                  <c:v>10.36</c:v>
                </c:pt>
                <c:pt idx="5">
                  <c:v>10.07</c:v>
                </c:pt>
                <c:pt idx="6">
                  <c:v>10.63</c:v>
                </c:pt>
                <c:pt idx="7">
                  <c:v>9.17</c:v>
                </c:pt>
                <c:pt idx="8">
                  <c:v>10.68</c:v>
                </c:pt>
                <c:pt idx="9">
                  <c:v>12.22</c:v>
                </c:pt>
                <c:pt idx="10">
                  <c:v>11.64</c:v>
                </c:pt>
                <c:pt idx="11">
                  <c:v>12.42</c:v>
                </c:pt>
                <c:pt idx="12">
                  <c:v>14.49</c:v>
                </c:pt>
                <c:pt idx="13">
                  <c:v>21.25</c:v>
                </c:pt>
                <c:pt idx="14">
                  <c:v>17.89</c:v>
                </c:pt>
                <c:pt idx="15">
                  <c:v>16.64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C41-4F9A-8070-70E7AFE14F8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6213551"/>
        <c:axId val="86220271"/>
      </c:lineChart>
      <c:catAx>
        <c:axId val="86220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1500000" spcFirstLastPara="1" vertOverflow="ellipsis" wrap="square" anchor="ctr" anchorCtr="1"/>
          <a:lstStyle/>
          <a:p>
            <a:pPr algn="ctr">
              <a:defRPr lang="en-US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86222671"/>
        <c:crosses val="autoZero"/>
        <c:auto val="1"/>
        <c:lblAlgn val="ctr"/>
        <c:lblOffset val="100"/>
        <c:noMultiLvlLbl val="0"/>
      </c:catAx>
      <c:valAx>
        <c:axId val="86222671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86220751"/>
        <c:crosses val="autoZero"/>
        <c:crossBetween val="between"/>
      </c:valAx>
      <c:valAx>
        <c:axId val="86220271"/>
        <c:scaling>
          <c:orientation val="minMax"/>
          <c:max val="5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PT Book" panose="020B0502020204020303" pitchFamily="34" charset="0"/>
                <a:ea typeface="+mn-ea"/>
                <a:cs typeface="+mn-cs"/>
              </a:defRPr>
            </a:pPr>
            <a:endParaRPr lang="en-US"/>
          </a:p>
        </c:txPr>
        <c:crossAx val="86213551"/>
        <c:crosses val="max"/>
        <c:crossBetween val="between"/>
      </c:valAx>
      <c:catAx>
        <c:axId val="8621355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622027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utura PT Book" panose="020B0502020204020303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F04B4A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872-45FD-BD47-1B1A43AC2C07}"/>
              </c:ext>
            </c:extLst>
          </c:dPt>
          <c:dPt>
            <c:idx val="1"/>
            <c:bubble3D val="0"/>
            <c:spPr>
              <a:pattFill prst="pct90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872-45FD-BD47-1B1A43AC2C07}"/>
              </c:ext>
            </c:extLst>
          </c:dPt>
          <c:dPt>
            <c:idx val="2"/>
            <c:bubble3D val="0"/>
            <c:spPr>
              <a:pattFill prst="pct50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872-45FD-BD47-1B1A43AC2C07}"/>
              </c:ext>
            </c:extLst>
          </c:dPt>
          <c:dPt>
            <c:idx val="3"/>
            <c:bubble3D val="0"/>
            <c:spPr>
              <a:pattFill prst="pct40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872-45FD-BD47-1B1A43AC2C07}"/>
              </c:ext>
            </c:extLst>
          </c:dPt>
          <c:dPt>
            <c:idx val="4"/>
            <c:bubble3D val="0"/>
            <c:spPr>
              <a:pattFill prst="pct5">
                <a:fgClr>
                  <a:srgbClr val="F04B4A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872-45FD-BD47-1B1A43AC2C07}"/>
              </c:ext>
            </c:extLst>
          </c:dPt>
          <c:dLbls>
            <c:dLbl>
              <c:idx val="4"/>
              <c:layout>
                <c:manualLayout>
                  <c:x val="5.4922283527279091E-2"/>
                  <c:y val="-1.114529293471798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872-45FD-BD47-1B1A43AC2C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PT Book" panose="020B05020202040203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Data!$B$6:$B$10</c:f>
              <c:strCache>
                <c:ptCount val="5"/>
                <c:pt idx="0">
                  <c:v>14-24</c:v>
                </c:pt>
                <c:pt idx="1">
                  <c:v>25-39</c:v>
                </c:pt>
                <c:pt idx="2">
                  <c:v>40-54</c:v>
                </c:pt>
                <c:pt idx="3">
                  <c:v>55-64</c:v>
                </c:pt>
                <c:pt idx="4">
                  <c:v>65+</c:v>
                </c:pt>
              </c:strCache>
            </c:strRef>
          </c:cat>
          <c:val>
            <c:numRef>
              <c:f>Data!$E$6:$E$10</c:f>
              <c:numCache>
                <c:formatCode>0%</c:formatCode>
                <c:ptCount val="5"/>
                <c:pt idx="0">
                  <c:v>0.36109999999999998</c:v>
                </c:pt>
                <c:pt idx="1">
                  <c:v>0.34010000000000001</c:v>
                </c:pt>
                <c:pt idx="2">
                  <c:v>0.2059</c:v>
                </c:pt>
                <c:pt idx="3">
                  <c:v>5.2299999999999999E-2</c:v>
                </c:pt>
                <c:pt idx="4">
                  <c:v>4.0500000000000001E-2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8872-45FD-BD47-1B1A43AC2C0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E4529-1A2B-0349-A8F6-64E6CEA2D377}" type="datetimeFigureOut">
              <a:rPr lang="en-US" smtClean="0"/>
              <a:t>5/29/2024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55EA30-2D01-0C4C-B06B-5F6109F04B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145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1202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2433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8780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8355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b="0" dirty="0"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93083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F5831-97EE-7FA8-4D3C-5063A6330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CF7AAB-C01C-3E08-8C5B-DF3678DA7B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B4B39-3C70-A8D8-1E85-41B762FC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2AE86-F51D-F746-8FC3-B8D14C2DC5E8}" type="datetime1">
              <a:rPr lang="en-AU" smtClean="0"/>
              <a:t>29/05/2024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C9CBD-B7CB-222A-1B22-5D82F0D9D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F53F4-846E-FB7A-B53E-DFBE61560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775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3B9FC-AA5B-D3FF-5D1E-FF07B7FBE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A74CC-E0F9-6FFD-DA8E-D74D68568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6542FB-C153-773C-7AD4-29781ACF9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7751D-046E-704B-B961-35B810B651B6}" type="datetime1">
              <a:rPr lang="en-AU" smtClean="0"/>
              <a:t>29/05/2024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AE47F-9F4F-558B-E91E-A327709CE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FCF98C-4795-6080-16D0-51F2C8A5A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592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C5E85-FD56-15C3-9AEA-2A3186BD2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2417AF-4058-FBAE-9F80-8CCACA34D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1B15FC-D05A-3B6D-3850-991945426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9154-23C0-094C-8A32-BA7243685491}" type="datetime1">
              <a:rPr lang="en-AU" smtClean="0"/>
              <a:t>29/05/2024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FEA768-C67A-909A-8758-247B8DB15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01EF5-5AB1-7498-0205-247D2F7E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57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41C31-F7D3-A359-ADE1-2A9F6CF64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BF100C-2ACC-B39C-4F51-CABB30F913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9E184D-99B1-7616-C7AD-57034ED9E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66E5C6-5F82-3DCC-8BA2-8B64573CD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DA4A3-33A0-514E-A515-599856297F44}" type="datetime1">
              <a:rPr lang="en-AU" smtClean="0"/>
              <a:t>29/05/2024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90D1B0-66BE-B193-D63A-A0E492D6B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211D8-A45C-51EC-21DC-EF15F8B62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26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043D8-52BA-9411-3FDE-AF02DB350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59CAC9-3EF6-A540-63C6-406B5231A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EE8A7-A2CB-951C-65D4-2B2395306B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884E52-61AC-6124-EBCE-B97510496B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0CDD56-181D-D0E1-CAA4-934AF27FD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60780E-3CB2-6335-A056-E42533985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99B40-2CBF-A344-BD81-9CA6C0329241}" type="datetime1">
              <a:rPr lang="en-AU" smtClean="0"/>
              <a:t>29/05/2024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AC207E-5F90-D239-84EF-B94660773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350771-6B1E-5256-837A-939FD0053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948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5BCEA-A6CD-E7AF-395D-F589C032B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BFBCA5-DEFA-C6D8-BEB6-687801893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FD98-9EE8-5843-A58F-D1F4039734FB}" type="datetime1">
              <a:rPr lang="en-AU" smtClean="0"/>
              <a:t>29/05/2024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9419CB-9E5A-1BBE-4099-0D4E02F45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EAEAE-E6FE-E337-1666-D606AB346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50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2165E5-BDE4-E02C-B11F-26B27A442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7E115-D746-ED49-8955-374DB65EFB10}" type="datetime1">
              <a:rPr lang="en-AU" smtClean="0"/>
              <a:t>29/05/2024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55754B-A44F-C52E-9245-A05038004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867C5-85FC-5F55-48F8-B9494802D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840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73555-816B-147D-B4AE-F14509FE5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0C76E-6C26-825F-5D11-B564D6134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64ED5C-0029-BA36-0361-B57F86C447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E69AFC-E1C2-99E8-9CDB-8F4DBD4E5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171B8-17C7-9A43-99AD-467200CD6C2C}" type="datetime1">
              <a:rPr lang="en-AU" smtClean="0"/>
              <a:t>29/05/2024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C173E-BB1D-09F8-E9CD-93050B621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586B1C-219C-E553-E76D-409BC695B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D8030-979C-ED83-7C64-28139EAE6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2EC230-4ABF-6387-2826-0DDD8D082A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5A57F-411B-F893-A45D-E0DEE2562C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2A9DBF-A625-A635-0057-986CD3139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6403-E898-5947-AA4B-28536C10A657}" type="datetime1">
              <a:rPr lang="en-AU" smtClean="0"/>
              <a:t>29/05/2024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309DD4-33F1-F644-E940-8DD8D7F77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23771-1A59-FC74-042F-AE2EA8DC1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198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11476-E9CC-6D96-AE69-C036E138D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1FF201-7372-06DE-E958-7C7C2F7A8B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D60AB-C1D7-3079-D4FF-D41921F8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CD881-6A2E-A74A-8399-1DEDA9841896}" type="datetime1">
              <a:rPr lang="en-AU" smtClean="0"/>
              <a:t>29/05/2024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13C2E6-20B2-2824-9F39-0DC5CD8EC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1BA5B2-7E0C-2C6D-C417-84DE92DA3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92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CF971B-1A29-36DE-7D00-152D9D100C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5BDEA-F079-B910-6FE2-099E27FEA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91EA7D-F7D8-F946-8433-5E0EDDAC0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9717-7AA7-FE45-A7C0-0BC8C5A5CC2A}" type="datetime1">
              <a:rPr lang="en-AU" smtClean="0"/>
              <a:t>29/05/2024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54EBF-2032-9623-3384-62BD8BA03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C334C9-BC27-6ECB-A9FA-7FB67E1BC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76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C91271-6E8A-69E4-360E-A04E768EC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1182DB-CE90-2C00-D867-5940F83A7E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F6407-7BEA-5854-D1B7-75AE00D16E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E6AD4-8939-3042-B82F-C6F4DED31BE6}" type="datetime1">
              <a:rPr lang="en-AU" smtClean="0"/>
              <a:t>29/05/2024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14F73-569D-66BA-3952-5E211FCCFF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5E773-9FDB-F792-BA18-BF359EBF35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8766B-B2D8-7444-8ABD-B1F653B8C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384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abaustralia.com.au/resource/ading-value-impact-of-digital-advertising-on-the-australian-economy-society/" TargetMode="External"/><Relationship Id="rId5" Type="http://schemas.openxmlformats.org/officeDocument/2006/relationships/hyperlink" Target="https://iabaustralia.com.au/resource/online-advertising-expenditure-report-cy23-december-quarter-23/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image" Target="../media/image4.png"/><Relationship Id="rId4" Type="http://schemas.openxmlformats.org/officeDocument/2006/relationships/hyperlink" Target="https://business.nab.com.au/nab-online-retail-sales-index-march-2024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ris-au.ipsos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iris-au.ipsos.com/ranking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38B4D-41D0-CF00-4A5A-BD95D32A64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52F50B-F1C1-98C2-4866-64FF8EC227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36EF73-A274-D85B-1300-2EAD31947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766B-B2D8-7444-8ABD-B1F653B8CD0A}" type="slidenum">
              <a:rPr lang="en-US" smtClean="0"/>
              <a:t>1</a:t>
            </a:fld>
            <a:endParaRPr lang="en-US"/>
          </a:p>
        </p:txBody>
      </p:sp>
      <p:pic>
        <p:nvPicPr>
          <p:cNvPr id="8" name="Picture 7" descr="A person sitting at a desk&#10;&#10;Description automatically generated">
            <a:extLst>
              <a:ext uri="{FF2B5EF4-FFF2-40B4-BE49-F238E27FC236}">
                <a16:creationId xmlns:a16="http://schemas.microsoft.com/office/drawing/2014/main" id="{9802A9FC-BB27-5C8F-ABB5-3C93CBFAE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11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A944E568-F39F-566C-FDE4-5398EECA40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6894" y="670402"/>
            <a:ext cx="7764549" cy="5571065"/>
          </a:xfrm>
          <a:prstGeom prst="rect">
            <a:avLst/>
          </a:prstGeom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5F677D9-D9B8-4E16-FD9E-04114E2CE39F}"/>
              </a:ext>
            </a:extLst>
          </p:cNvPr>
          <p:cNvSpPr/>
          <p:nvPr/>
        </p:nvSpPr>
        <p:spPr>
          <a:xfrm>
            <a:off x="1" y="6290839"/>
            <a:ext cx="12191999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B7A26F13-0335-34EF-8836-967FCD5F93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4" name="Google Shape;50;p2">
            <a:extLst>
              <a:ext uri="{FF2B5EF4-FFF2-40B4-BE49-F238E27FC236}">
                <a16:creationId xmlns:a16="http://schemas.microsoft.com/office/drawing/2014/main" id="{1CCB3D49-C2D4-2A18-FC21-456BA3E348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5017" y="570888"/>
            <a:ext cx="11287740" cy="674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Poppins"/>
              <a:buNone/>
            </a:pPr>
            <a:r>
              <a:rPr lang="en-US" sz="2800" b="1" dirty="0" err="1">
                <a:latin typeface="Futura PT Demi" panose="020B0502020204020303" pitchFamily="34" charset="77"/>
              </a:rPr>
              <a:t>australian</a:t>
            </a:r>
            <a:r>
              <a:rPr lang="en-US" sz="2800" b="1" dirty="0">
                <a:latin typeface="Futura PT Demi" panose="020B0502020204020303" pitchFamily="34" charset="77"/>
              </a:rPr>
              <a:t> digital media ecosystem.</a:t>
            </a:r>
            <a:endParaRPr sz="2800" b="1" dirty="0">
              <a:latin typeface="Futura PT Demi" panose="020B0502020204020303" pitchFamily="34" charset="77"/>
            </a:endParaRPr>
          </a:p>
        </p:txBody>
      </p:sp>
      <p:sp>
        <p:nvSpPr>
          <p:cNvPr id="7" name="Google Shape;119;p6">
            <a:extLst>
              <a:ext uri="{FF2B5EF4-FFF2-40B4-BE49-F238E27FC236}">
                <a16:creationId xmlns:a16="http://schemas.microsoft.com/office/drawing/2014/main" id="{4954BCE7-0FB2-A24C-AA05-E6BB62089B8D}"/>
              </a:ext>
            </a:extLst>
          </p:cNvPr>
          <p:cNvSpPr txBox="1"/>
          <p:nvPr/>
        </p:nvSpPr>
        <p:spPr>
          <a:xfrm>
            <a:off x="910880" y="6408677"/>
            <a:ext cx="1048612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Sources: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April 2024, Age 14+, PC/laptop/smartphone/tablet, total universe audience (000s), av time per person (hours)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0"/>
                <a:cs typeface="Poppins"/>
              </a:rPr>
              <a:t>;  </a:t>
            </a:r>
            <a:r>
              <a:rPr lang="en-US" sz="900" b="0" i="0" u="sng" dirty="0">
                <a:solidFill>
                  <a:srgbClr val="EE3226"/>
                </a:solidFill>
                <a:effectLst/>
                <a:latin typeface="Futura PT Book" panose="020B0502020204020303" pitchFamily="34" charset="0"/>
                <a:hlinkClick r:id="rId5"/>
              </a:rPr>
              <a:t>IAB Australia Online Advertising Expenditure Report</a:t>
            </a:r>
            <a:r>
              <a:rPr lang="en-US" sz="900" b="0" i="0" dirty="0">
                <a:solidFill>
                  <a:srgbClr val="333333"/>
                </a:solidFill>
                <a:effectLst/>
                <a:latin typeface="Futura PT Book" panose="020B0502020204020303" pitchFamily="34" charset="0"/>
                <a:hlinkClick r:id="rId5"/>
              </a:rPr>
              <a:t> </a:t>
            </a:r>
            <a:r>
              <a:rPr lang="en-US" sz="900" b="0" i="0" dirty="0">
                <a:solidFill>
                  <a:srgbClr val="333333"/>
                </a:solidFill>
                <a:effectLst/>
                <a:latin typeface="Futura PT Book" panose="020B0502020204020303" pitchFamily="34" charset="0"/>
              </a:rPr>
              <a:t>(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OAER) CY2023 prepared by PwC Australia; </a:t>
            </a:r>
            <a:r>
              <a:rPr lang="en-US" sz="900" dirty="0" err="1">
                <a:solidFill>
                  <a:schemeClr val="dk1"/>
                </a:solidFill>
                <a:latin typeface="Futura PT Book" panose="020B0502020204020303" pitchFamily="34" charset="77"/>
                <a:cs typeface="Poppins"/>
                <a:hlinkClick r:id="rId6"/>
              </a:rPr>
              <a:t>Ad’ng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  <a:hlinkClick r:id="rId6"/>
              </a:rPr>
              <a:t> Value: The impact of digital advertising on the Australian economy and society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commissioned by IAB Australia and prepared by PwC Australia</a:t>
            </a:r>
            <a:endParaRPr dirty="0">
              <a:latin typeface="Futura PT Book" panose="020B0502020204020303" pitchFamily="34" charset="77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353933B-AD7A-94E2-4FFF-806CF57CCE25}"/>
              </a:ext>
            </a:extLst>
          </p:cNvPr>
          <p:cNvSpPr/>
          <p:nvPr/>
        </p:nvSpPr>
        <p:spPr>
          <a:xfrm>
            <a:off x="741794" y="1529271"/>
            <a:ext cx="2190578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E8A6E6-5E6F-AAD4-9F16-395E07DBE348}"/>
              </a:ext>
            </a:extLst>
          </p:cNvPr>
          <p:cNvSpPr/>
          <p:nvPr/>
        </p:nvSpPr>
        <p:spPr>
          <a:xfrm>
            <a:off x="706447" y="5416975"/>
            <a:ext cx="2190578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D2D2BC-9699-8B7E-D953-025AC38F1224}"/>
              </a:ext>
            </a:extLst>
          </p:cNvPr>
          <p:cNvSpPr txBox="1"/>
          <p:nvPr/>
        </p:nvSpPr>
        <p:spPr>
          <a:xfrm>
            <a:off x="3935730" y="1488353"/>
            <a:ext cx="335903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b="1" dirty="0">
                <a:solidFill>
                  <a:srgbClr val="F04B4A"/>
                </a:solidFill>
                <a:latin typeface="Futura PT Bold" panose="020B0502020204020303" pitchFamily="34" charset="77"/>
              </a:rPr>
              <a:t>21.5 million </a:t>
            </a:r>
            <a:br>
              <a:rPr lang="en-AU" dirty="0">
                <a:solidFill>
                  <a:schemeClr val="bg1"/>
                </a:solidFill>
              </a:rPr>
            </a:br>
            <a:r>
              <a:rPr lang="en-AU" sz="1400" dirty="0">
                <a:solidFill>
                  <a:srgbClr val="F04B4A"/>
                </a:solidFill>
                <a:latin typeface="Futura PT Book" panose="020B0502020204020303" pitchFamily="34" charset="77"/>
              </a:rPr>
              <a:t>australians (age 14+) online this month</a:t>
            </a:r>
            <a:r>
              <a:rPr lang="en-AU" sz="1400" dirty="0">
                <a:latin typeface="Futura PT Book" panose="020B0502020204020303" pitchFamily="34" charset="77"/>
              </a:rPr>
              <a:t>, spending on average 137 hours on a computer, laptop, smartphone, or tablet.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AE1277-E79C-8E52-42D1-1EAFF6C68C89}"/>
              </a:ext>
            </a:extLst>
          </p:cNvPr>
          <p:cNvSpPr txBox="1"/>
          <p:nvPr/>
        </p:nvSpPr>
        <p:spPr>
          <a:xfrm>
            <a:off x="7896225" y="1488353"/>
            <a:ext cx="33590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b="1" dirty="0">
                <a:solidFill>
                  <a:srgbClr val="F04B4A"/>
                </a:solidFill>
                <a:latin typeface="Futura PT Bold" panose="020B0502020204020303" pitchFamily="34" charset="77"/>
              </a:rPr>
              <a:t>$14.7 billion</a:t>
            </a:r>
            <a:br>
              <a:rPr lang="en-AU" sz="3600" dirty="0">
                <a:solidFill>
                  <a:srgbClr val="F04B4A"/>
                </a:solidFill>
              </a:rPr>
            </a:br>
            <a:r>
              <a:rPr lang="en-AU" sz="1400" dirty="0">
                <a:solidFill>
                  <a:srgbClr val="F04B4A"/>
                </a:solidFill>
                <a:latin typeface="Futura PT Book" panose="020B0502020204020303" pitchFamily="34" charset="77"/>
              </a:rPr>
              <a:t>digital adverting market direct revenue.</a:t>
            </a:r>
            <a:endParaRPr lang="en-AU" sz="1600" dirty="0">
              <a:solidFill>
                <a:srgbClr val="F04B4A"/>
              </a:solidFill>
              <a:latin typeface="Futura PT Book" panose="020B0502020204020303" pitchFamily="34" charset="77"/>
            </a:endParaRPr>
          </a:p>
        </p:txBody>
      </p:sp>
      <p:sp>
        <p:nvSpPr>
          <p:cNvPr id="13" name="Google Shape;108;p5">
            <a:extLst>
              <a:ext uri="{FF2B5EF4-FFF2-40B4-BE49-F238E27FC236}">
                <a16:creationId xmlns:a16="http://schemas.microsoft.com/office/drawing/2014/main" id="{C15EAA22-8DF9-1A3B-B267-DC8FA528E3E3}"/>
              </a:ext>
            </a:extLst>
          </p:cNvPr>
          <p:cNvSpPr txBox="1">
            <a:spLocks/>
          </p:cNvSpPr>
          <p:nvPr/>
        </p:nvSpPr>
        <p:spPr>
          <a:xfrm>
            <a:off x="749417" y="1529271"/>
            <a:ext cx="2163121" cy="388770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ctr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SzPts val="3200"/>
              <a:buFont typeface="Arial" panose="020B0604020202020204" pitchFamily="34" charset="0"/>
              <a:buNone/>
            </a:pPr>
            <a:r>
              <a:rPr lang="en-US" sz="2000" dirty="0">
                <a:latin typeface="Futura PT Book" panose="020B0502020204020303" pitchFamily="34" charset="77"/>
              </a:rPr>
              <a:t>The digital advertising ecosystem plays a central role in Australia’s economy and society. </a:t>
            </a:r>
          </a:p>
          <a:p>
            <a:pPr marL="0" indent="0" algn="ctr">
              <a:spcBef>
                <a:spcPts val="0"/>
              </a:spcBef>
              <a:buSzPts val="3200"/>
              <a:buFont typeface="Arial" panose="020B0604020202020204" pitchFamily="34" charset="0"/>
              <a:buNone/>
            </a:pPr>
            <a:r>
              <a:rPr lang="en-US" sz="2000" dirty="0">
                <a:latin typeface="Futura PT Book" panose="020B0502020204020303" pitchFamily="34" charset="77"/>
              </a:rPr>
              <a:t>It enables the delivery of free online content, products and services to all Australians, grows businesses, supports jobs and contributes to GDP.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725CB1-3C06-1ABE-5EF9-A50E38A3008B}"/>
              </a:ext>
            </a:extLst>
          </p:cNvPr>
          <p:cNvSpPr txBox="1"/>
          <p:nvPr/>
        </p:nvSpPr>
        <p:spPr>
          <a:xfrm>
            <a:off x="3935730" y="3535653"/>
            <a:ext cx="335903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b="1" dirty="0">
                <a:solidFill>
                  <a:srgbClr val="F04B4A"/>
                </a:solidFill>
                <a:latin typeface="Futura PT Bold" panose="020B0502020204020303" pitchFamily="34" charset="77"/>
              </a:rPr>
              <a:t>$94 billion</a:t>
            </a:r>
            <a:br>
              <a:rPr lang="en-AU" sz="4000" dirty="0">
                <a:solidFill>
                  <a:srgbClr val="F04B4A"/>
                </a:solidFill>
              </a:rPr>
            </a:br>
            <a:r>
              <a:rPr lang="en-AU" sz="1400" dirty="0">
                <a:solidFill>
                  <a:srgbClr val="F04B4A"/>
                </a:solidFill>
                <a:latin typeface="Futura PT Book" panose="020B0502020204020303" pitchFamily="34" charset="77"/>
              </a:rPr>
              <a:t>d</a:t>
            </a:r>
            <a:r>
              <a:rPr lang="en-US" sz="1400" dirty="0" err="1">
                <a:solidFill>
                  <a:srgbClr val="F04B4A"/>
                </a:solidFill>
                <a:latin typeface="Futura PT Book" panose="020B0502020204020303" pitchFamily="34" charset="77"/>
              </a:rPr>
              <a:t>irect</a:t>
            </a:r>
            <a:r>
              <a:rPr lang="en-US" sz="1400" dirty="0">
                <a:solidFill>
                  <a:srgbClr val="F04B4A"/>
                </a:solidFill>
                <a:latin typeface="Futura PT Book" panose="020B0502020204020303" pitchFamily="34" charset="77"/>
              </a:rPr>
              <a:t> and flow-on contribution to Australia’s national income </a:t>
            </a:r>
            <a:r>
              <a:rPr lang="en-US" sz="1400" dirty="0">
                <a:latin typeface="Futura PT Book" panose="020B0502020204020303" pitchFamily="34" charset="77"/>
              </a:rPr>
              <a:t>(as measured by gross domestic product, or GDP) in 2021.</a:t>
            </a:r>
            <a:endParaRPr lang="en-AU" sz="1600" dirty="0">
              <a:latin typeface="Futura PT Book" panose="020B0502020204020303" pitchFamily="34" charset="7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A43FAE-FB65-7164-DAFF-C2B1E5BBB347}"/>
              </a:ext>
            </a:extLst>
          </p:cNvPr>
          <p:cNvSpPr txBox="1"/>
          <p:nvPr/>
        </p:nvSpPr>
        <p:spPr>
          <a:xfrm>
            <a:off x="7896225" y="3506946"/>
            <a:ext cx="33590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b="1" dirty="0">
                <a:solidFill>
                  <a:srgbClr val="F04B4A"/>
                </a:solidFill>
                <a:latin typeface="Futura PT Bold" panose="020B0502020204020303" pitchFamily="34" charset="77"/>
              </a:rPr>
              <a:t>$55.5 billion</a:t>
            </a:r>
            <a:br>
              <a:rPr lang="en-AU" sz="4000" dirty="0">
                <a:solidFill>
                  <a:srgbClr val="F04B4A"/>
                </a:solidFill>
              </a:rPr>
            </a:br>
            <a:r>
              <a:rPr lang="en-US" sz="1400" dirty="0">
                <a:solidFill>
                  <a:srgbClr val="F04B4A"/>
                </a:solidFill>
                <a:latin typeface="Futura PT Book" panose="020B0502020204020303" pitchFamily="34" charset="77"/>
              </a:rPr>
              <a:t>total annual consumer benefit </a:t>
            </a:r>
            <a:br>
              <a:rPr lang="en-US" sz="1400" dirty="0">
                <a:latin typeface="Futura PT Book" panose="020B0502020204020303" pitchFamily="34" charset="77"/>
              </a:rPr>
            </a:br>
            <a:r>
              <a:rPr lang="en-US" sz="1400" dirty="0">
                <a:latin typeface="Futura PT Book" panose="020B0502020204020303" pitchFamily="34" charset="77"/>
              </a:rPr>
              <a:t>from access to free ad supported digital services and content, consumption being more closely matched to consumer preferences and decreased transaction costs via reduced time and cost savings.</a:t>
            </a:r>
            <a:endParaRPr lang="en-AU" sz="1400" dirty="0">
              <a:latin typeface="Futura PT Book" panose="020B05020202040203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22650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5CC1B5-AE0B-5705-ADEF-0D55F3B9D45A}"/>
              </a:ext>
            </a:extLst>
          </p:cNvPr>
          <p:cNvSpPr/>
          <p:nvPr/>
        </p:nvSpPr>
        <p:spPr>
          <a:xfrm>
            <a:off x="-24765" y="6287090"/>
            <a:ext cx="12237361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5A166A11-F7B9-A78B-61EC-F59B911B0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103" name="Google Shape;103;p5"/>
          <p:cNvSpPr/>
          <p:nvPr/>
        </p:nvSpPr>
        <p:spPr>
          <a:xfrm>
            <a:off x="6096000" y="0"/>
            <a:ext cx="6096000" cy="685799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4D85EA7-A9B9-542F-8681-2F78BE144B42}"/>
              </a:ext>
            </a:extLst>
          </p:cNvPr>
          <p:cNvSpPr txBox="1">
            <a:spLocks/>
          </p:cNvSpPr>
          <p:nvPr/>
        </p:nvSpPr>
        <p:spPr>
          <a:xfrm>
            <a:off x="299171" y="2251012"/>
            <a:ext cx="5634904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digital population by age </a:t>
            </a:r>
            <a:br>
              <a:rPr lang="en-US" sz="1600" dirty="0">
                <a:latin typeface="Futura PT Demi" panose="020B0502020204020303" pitchFamily="34" charset="77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monthly audience 000s</a:t>
            </a:r>
          </a:p>
          <a:p>
            <a:pPr algn="ctr"/>
            <a:endParaRPr lang="en-US" sz="1400" b="0" dirty="0">
              <a:latin typeface="Futura PT Book" panose="020B0502020204020303" pitchFamily="34" charset="77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1A03C53-2067-9A7F-229D-DDD7CDF60541}"/>
              </a:ext>
            </a:extLst>
          </p:cNvPr>
          <p:cNvSpPr txBox="1">
            <a:spLocks/>
          </p:cNvSpPr>
          <p:nvPr/>
        </p:nvSpPr>
        <p:spPr>
          <a:xfrm>
            <a:off x="6376121" y="2248662"/>
            <a:ext cx="5634904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digital time spent by age </a:t>
            </a:r>
            <a:br>
              <a:rPr lang="en-US" sz="1600" dirty="0">
                <a:latin typeface="Futura PT Demi" panose="020B0502020204020303" pitchFamily="34" charset="77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monthly time spent pp hours</a:t>
            </a:r>
          </a:p>
          <a:p>
            <a:pPr algn="ctr"/>
            <a:endParaRPr lang="en-US" sz="1400" b="0" dirty="0">
              <a:latin typeface="Futura PT Book" panose="020B0502020204020303" pitchFamily="34" charset="77"/>
            </a:endParaRPr>
          </a:p>
        </p:txBody>
      </p:sp>
      <p:sp>
        <p:nvSpPr>
          <p:cNvPr id="12" name="Google Shape;50;p2">
            <a:extLst>
              <a:ext uri="{FF2B5EF4-FFF2-40B4-BE49-F238E27FC236}">
                <a16:creationId xmlns:a16="http://schemas.microsoft.com/office/drawing/2014/main" id="{03C0F6CD-87E6-9BBA-6384-2CD51C9A4698}"/>
              </a:ext>
            </a:extLst>
          </p:cNvPr>
          <p:cNvSpPr txBox="1">
            <a:spLocks/>
          </p:cNvSpPr>
          <p:nvPr/>
        </p:nvSpPr>
        <p:spPr>
          <a:xfrm>
            <a:off x="692473" y="506894"/>
            <a:ext cx="5403527" cy="76183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4200"/>
              <a:buFont typeface="Poppins"/>
              <a:buNone/>
            </a:pPr>
            <a:r>
              <a:rPr lang="en-US" sz="2800" b="1" dirty="0">
                <a:latin typeface="Futura PT Demi" panose="020B0502020204020303" pitchFamily="34" charset="77"/>
                <a:cs typeface="Poppins"/>
                <a:sym typeface="Poppins"/>
              </a:rPr>
              <a:t>digital audience consumption </a:t>
            </a:r>
            <a:br>
              <a:rPr lang="en-US" sz="2800" b="1" dirty="0">
                <a:latin typeface="Futura PT Demi" panose="020B0502020204020303" pitchFamily="34" charset="77"/>
                <a:cs typeface="Poppins"/>
                <a:sym typeface="Poppins"/>
              </a:rPr>
            </a:br>
            <a:r>
              <a:rPr lang="en-US" sz="2800" b="1" dirty="0">
                <a:latin typeface="Futura PT Demi" panose="020B0502020204020303" pitchFamily="34" charset="77"/>
                <a:cs typeface="Poppins"/>
                <a:sym typeface="Poppins"/>
              </a:rPr>
              <a:t>by age across smartphone, computer, laptop and tablet.</a:t>
            </a:r>
            <a:endParaRPr lang="en-US" sz="2800" b="1" dirty="0">
              <a:latin typeface="Futura PT Demi" panose="020B0502020204020303" pitchFamily="34" charset="77"/>
            </a:endParaRPr>
          </a:p>
        </p:txBody>
      </p:sp>
      <p:sp>
        <p:nvSpPr>
          <p:cNvPr id="15" name="Google Shape;119;p6">
            <a:extLst>
              <a:ext uri="{FF2B5EF4-FFF2-40B4-BE49-F238E27FC236}">
                <a16:creationId xmlns:a16="http://schemas.microsoft.com/office/drawing/2014/main" id="{ACBA2A89-9E33-6C40-1CC2-81F3EB3690B2}"/>
              </a:ext>
            </a:extLst>
          </p:cNvPr>
          <p:cNvSpPr txBox="1"/>
          <p:nvPr/>
        </p:nvSpPr>
        <p:spPr>
          <a:xfrm>
            <a:off x="1448211" y="6443508"/>
            <a:ext cx="10408509" cy="507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April 2024, Age 14+, computer/laptop/smartphone/tablet, audience (000s) and average time spent per person (hours)</a:t>
            </a:r>
            <a:endParaRPr lang="en-AU" sz="900" dirty="0">
              <a:solidFill>
                <a:schemeClr val="dk1"/>
              </a:solidFill>
              <a:latin typeface="Futura PT Book" panose="020B0502020204020303" pitchFamily="34" charset="77"/>
              <a:cs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utura PT Book" panose="020B0502020204020303" pitchFamily="34" charset="77"/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179C1D0C-F59B-0B3C-0CA2-3C7ABE2D52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9339282"/>
              </p:ext>
            </p:extLst>
          </p:nvPr>
        </p:nvGraphicFramePr>
        <p:xfrm>
          <a:off x="972926" y="2674174"/>
          <a:ext cx="4629150" cy="291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520E3975-6FE7-4E93-8D58-71CD420BCF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3046259"/>
              </p:ext>
            </p:extLst>
          </p:nvPr>
        </p:nvGraphicFramePr>
        <p:xfrm>
          <a:off x="6878998" y="2721155"/>
          <a:ext cx="4629150" cy="2824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21B66AB3-A616-20F8-3516-20F002BAE3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80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5CC1B5-AE0B-5705-ADEF-0D55F3B9D45A}"/>
              </a:ext>
            </a:extLst>
          </p:cNvPr>
          <p:cNvSpPr/>
          <p:nvPr/>
        </p:nvSpPr>
        <p:spPr>
          <a:xfrm>
            <a:off x="-24765" y="6287090"/>
            <a:ext cx="12237361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5A166A11-F7B9-A78B-61EC-F59B911B0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103" name="Google Shape;103;p5"/>
          <p:cNvSpPr/>
          <p:nvPr/>
        </p:nvSpPr>
        <p:spPr>
          <a:xfrm>
            <a:off x="6096000" y="0"/>
            <a:ext cx="6096000" cy="685799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50;p2">
            <a:extLst>
              <a:ext uri="{FF2B5EF4-FFF2-40B4-BE49-F238E27FC236}">
                <a16:creationId xmlns:a16="http://schemas.microsoft.com/office/drawing/2014/main" id="{03C0F6CD-87E6-9BBA-6384-2CD51C9A4698}"/>
              </a:ext>
            </a:extLst>
          </p:cNvPr>
          <p:cNvSpPr txBox="1">
            <a:spLocks/>
          </p:cNvSpPr>
          <p:nvPr/>
        </p:nvSpPr>
        <p:spPr>
          <a:xfrm>
            <a:off x="671877" y="681331"/>
            <a:ext cx="5403527" cy="76183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4200"/>
              <a:buFont typeface="Poppins"/>
              <a:buNone/>
            </a:pPr>
            <a:r>
              <a:rPr lang="en-US" sz="2800" b="1" dirty="0" err="1">
                <a:latin typeface="Futura PT Demi" panose="020B0502020204020303" pitchFamily="34" charset="77"/>
                <a:cs typeface="Poppins"/>
                <a:sym typeface="Poppins"/>
              </a:rPr>
              <a:t>australians</a:t>
            </a:r>
            <a:r>
              <a:rPr lang="en-US" sz="2800" b="1" dirty="0">
                <a:latin typeface="Futura PT Demi" panose="020B0502020204020303" pitchFamily="34" charset="77"/>
                <a:cs typeface="Poppins"/>
                <a:sym typeface="Poppins"/>
              </a:rPr>
              <a:t> consume a wide range of digital content and services.</a:t>
            </a:r>
            <a:endParaRPr lang="en-US" sz="2800" b="1" dirty="0">
              <a:latin typeface="Futura PT Demi" panose="020B0502020204020303" pitchFamily="34" charset="77"/>
            </a:endParaRPr>
          </a:p>
        </p:txBody>
      </p:sp>
      <p:sp>
        <p:nvSpPr>
          <p:cNvPr id="15" name="Google Shape;119;p6">
            <a:extLst>
              <a:ext uri="{FF2B5EF4-FFF2-40B4-BE49-F238E27FC236}">
                <a16:creationId xmlns:a16="http://schemas.microsoft.com/office/drawing/2014/main" id="{ACBA2A89-9E33-6C40-1CC2-81F3EB3690B2}"/>
              </a:ext>
            </a:extLst>
          </p:cNvPr>
          <p:cNvSpPr txBox="1"/>
          <p:nvPr/>
        </p:nvSpPr>
        <p:spPr>
          <a:xfrm>
            <a:off x="1387064" y="6443508"/>
            <a:ext cx="10743789" cy="507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April 2024, Age 14+, computer/laptop/smartphone/tablet, online population audience (000s) top 10 categories (excl Online Media &amp; Other)</a:t>
            </a:r>
            <a:endParaRPr lang="en-AU" sz="900" dirty="0">
              <a:solidFill>
                <a:schemeClr val="dk1"/>
              </a:solidFill>
              <a:latin typeface="Futura PT Book" panose="020B0502020204020303" pitchFamily="34" charset="77"/>
              <a:cs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utura PT Book" panose="020B0502020204020303" pitchFamily="34" charset="77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B262F388-2C60-FC54-F0C8-397CCE89E3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32FA080E-2A8C-17DA-1A3B-1B7872BD2F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5486348"/>
              </p:ext>
            </p:extLst>
          </p:nvPr>
        </p:nvGraphicFramePr>
        <p:xfrm>
          <a:off x="6456044" y="616785"/>
          <a:ext cx="5400675" cy="53325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BF63274-5651-E556-6F24-3A6F6D5B25D2}"/>
              </a:ext>
            </a:extLst>
          </p:cNvPr>
          <p:cNvSpPr txBox="1"/>
          <p:nvPr/>
        </p:nvSpPr>
        <p:spPr>
          <a:xfrm>
            <a:off x="653671" y="2465156"/>
            <a:ext cx="3642104" cy="261610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>
                <a:solidFill>
                  <a:srgbClr val="F04B4A"/>
                </a:solidFill>
                <a:latin typeface="Futura PT Demi" panose="020B0502020204020303" pitchFamily="34" charset="77"/>
              </a:rPr>
              <a:t>top 10 online categories</a:t>
            </a:r>
            <a:br>
              <a:rPr lang="en-US" sz="2400" dirty="0">
                <a:solidFill>
                  <a:srgbClr val="F04B4A"/>
                </a:solidFill>
                <a:latin typeface="Futura PT Demi" panose="020B0502020204020303" pitchFamily="34" charset="77"/>
              </a:rPr>
            </a:br>
            <a:r>
              <a:rPr lang="en-US" sz="1600" dirty="0">
                <a:latin typeface="Futura PT Book" panose="020B0502020204020303" pitchFamily="34" charset="0"/>
              </a:rPr>
              <a:t>-websites and apps </a:t>
            </a:r>
            <a:br>
              <a:rPr lang="en-US" sz="1600" dirty="0">
                <a:latin typeface="Futura PT Book" panose="020B0502020204020303" pitchFamily="34" charset="0"/>
              </a:rPr>
            </a:br>
            <a:r>
              <a:rPr lang="en-US" sz="1600" dirty="0">
                <a:latin typeface="Futura PT Book" panose="020B0502020204020303" pitchFamily="34" charset="0"/>
              </a:rPr>
              <a:t>on computer, smartphone, tablet-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100" dirty="0">
              <a:latin typeface="Futura PT Book" panose="020B0502020204020303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The top 10 online categories all have a monthly audience of over 20 million Australians aged 14+, </a:t>
            </a:r>
            <a:b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or over 94% reach of online Australians.</a:t>
            </a:r>
            <a:endParaRPr lang="en-US" sz="1600" dirty="0">
              <a:latin typeface="Futura PT Book" panose="020B0502020204020303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100" dirty="0">
              <a:latin typeface="Futura PT Book" panose="020B0502020204020303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100" dirty="0">
              <a:latin typeface="Futura PT Book" panose="020B0502020204020303" pitchFamily="34" charset="0"/>
            </a:endParaRPr>
          </a:p>
          <a:p>
            <a:endParaRPr lang="en-AU" sz="1100" b="1" dirty="0">
              <a:solidFill>
                <a:srgbClr val="F04B4A"/>
              </a:solidFill>
              <a:latin typeface="Futura PT Bold" panose="020B0502020204020303" pitchFamily="34" charset="77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8B565CC-620D-6549-B67F-2F9BF66ADF63}"/>
              </a:ext>
            </a:extLst>
          </p:cNvPr>
          <p:cNvSpPr/>
          <p:nvPr/>
        </p:nvSpPr>
        <p:spPr>
          <a:xfrm>
            <a:off x="709220" y="2272930"/>
            <a:ext cx="3546444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B29158-9569-C519-3AA8-422304F3479F}"/>
              </a:ext>
            </a:extLst>
          </p:cNvPr>
          <p:cNvSpPr/>
          <p:nvPr/>
        </p:nvSpPr>
        <p:spPr>
          <a:xfrm>
            <a:off x="661821" y="4797460"/>
            <a:ext cx="3546444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736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D2D2BC-9699-8B7E-D953-025AC38F1224}"/>
              </a:ext>
            </a:extLst>
          </p:cNvPr>
          <p:cNvSpPr txBox="1"/>
          <p:nvPr/>
        </p:nvSpPr>
        <p:spPr>
          <a:xfrm>
            <a:off x="653671" y="2426681"/>
            <a:ext cx="2514306" cy="26930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>
                <a:solidFill>
                  <a:srgbClr val="F04B4A"/>
                </a:solidFill>
                <a:latin typeface="Futura PT Demi" panose="020B0502020204020303" pitchFamily="34" charset="77"/>
              </a:rPr>
              <a:t>social networking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100" dirty="0">
                <a:latin typeface="Futura PT Book" panose="020B0502020204020303" pitchFamily="34" charset="0"/>
              </a:rPr>
              <a:t>-websites and apps </a:t>
            </a:r>
            <a:br>
              <a:rPr lang="en-US" sz="1100" dirty="0">
                <a:latin typeface="Futura PT Book" panose="020B0502020204020303" pitchFamily="34" charset="0"/>
              </a:rPr>
            </a:br>
            <a:r>
              <a:rPr lang="en-US" sz="1100" dirty="0">
                <a:latin typeface="Futura PT Book" panose="020B0502020204020303" pitchFamily="34" charset="0"/>
              </a:rPr>
              <a:t>on computer, smartphone, tablet-</a:t>
            </a:r>
          </a:p>
          <a:p>
            <a:endParaRPr lang="en-AU" sz="1100" b="1" dirty="0">
              <a:solidFill>
                <a:srgbClr val="F04B4A"/>
              </a:solidFill>
              <a:latin typeface="Futura PT Bold" panose="020B0502020204020303" pitchFamily="34" charset="77"/>
            </a:endParaRPr>
          </a:p>
          <a:p>
            <a:pPr algn="ctr"/>
            <a:r>
              <a:rPr lang="en-AU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21.3 million</a:t>
            </a:r>
          </a:p>
          <a:p>
            <a:pPr algn="ctr"/>
            <a:r>
              <a:rPr lang="en-AU" sz="1600" dirty="0" err="1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australians</a:t>
            </a:r>
            <a: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 aged 14+ used a social networking website or app, spending on average </a:t>
            </a:r>
            <a:r>
              <a:rPr lang="en-AU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78 hours per person</a:t>
            </a:r>
            <a:br>
              <a:rPr lang="en-AU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(4684 min per person) </a:t>
            </a:r>
            <a:b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in April 2024.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F677D9-D9B8-4E16-FD9E-04114E2CE39F}"/>
              </a:ext>
            </a:extLst>
          </p:cNvPr>
          <p:cNvSpPr/>
          <p:nvPr/>
        </p:nvSpPr>
        <p:spPr>
          <a:xfrm>
            <a:off x="1" y="6290839"/>
            <a:ext cx="12191999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B7A26F13-0335-34EF-8836-967FCD5F9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4" name="Google Shape;50;p2">
            <a:extLst>
              <a:ext uri="{FF2B5EF4-FFF2-40B4-BE49-F238E27FC236}">
                <a16:creationId xmlns:a16="http://schemas.microsoft.com/office/drawing/2014/main" id="{1CCB3D49-C2D4-2A18-FC21-456BA3E348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5017" y="570888"/>
            <a:ext cx="11191703" cy="1051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Poppins"/>
              <a:buNone/>
            </a:pPr>
            <a:r>
              <a:rPr lang="en-US" sz="3200" b="1" dirty="0">
                <a:latin typeface="Futura PT Demi" panose="020B0502020204020303" pitchFamily="34" charset="77"/>
              </a:rPr>
              <a:t>nearly all online </a:t>
            </a:r>
            <a:r>
              <a:rPr lang="en-US" sz="3200" b="1" dirty="0" err="1">
                <a:latin typeface="Futura PT Demi" panose="020B0502020204020303" pitchFamily="34" charset="77"/>
              </a:rPr>
              <a:t>australians</a:t>
            </a:r>
            <a:r>
              <a:rPr lang="en-US" sz="3200" b="1" dirty="0">
                <a:latin typeface="Futura PT Demi" panose="020B0502020204020303" pitchFamily="34" charset="77"/>
              </a:rPr>
              <a:t> use </a:t>
            </a:r>
            <a:r>
              <a:rPr lang="en-US" sz="3200" b="1" dirty="0">
                <a:solidFill>
                  <a:srgbClr val="F04B4A"/>
                </a:solidFill>
                <a:latin typeface="Futura PT Demi" panose="020B0502020204020303" pitchFamily="34" charset="77"/>
              </a:rPr>
              <a:t>social networking </a:t>
            </a:r>
            <a:br>
              <a:rPr lang="en-US" sz="3200" b="1" dirty="0">
                <a:latin typeface="Futura PT Demi" panose="020B0502020204020303" pitchFamily="34" charset="77"/>
              </a:rPr>
            </a:br>
            <a:r>
              <a:rPr lang="en-US" sz="3200" b="1" dirty="0">
                <a:latin typeface="Futura PT Demi" panose="020B0502020204020303" pitchFamily="34" charset="77"/>
              </a:rPr>
              <a:t>websites and apps.</a:t>
            </a:r>
            <a:endParaRPr sz="3200" b="1" dirty="0">
              <a:latin typeface="Futura PT Demi" panose="020B0502020204020303" pitchFamily="34" charset="77"/>
            </a:endParaRPr>
          </a:p>
        </p:txBody>
      </p:sp>
      <p:sp>
        <p:nvSpPr>
          <p:cNvPr id="7" name="Google Shape;119;p6">
            <a:extLst>
              <a:ext uri="{FF2B5EF4-FFF2-40B4-BE49-F238E27FC236}">
                <a16:creationId xmlns:a16="http://schemas.microsoft.com/office/drawing/2014/main" id="{4954BCE7-0FB2-A24C-AA05-E6BB62089B8D}"/>
              </a:ext>
            </a:extLst>
          </p:cNvPr>
          <p:cNvSpPr txBox="1"/>
          <p:nvPr/>
        </p:nvSpPr>
        <p:spPr>
          <a:xfrm>
            <a:off x="1448211" y="6443508"/>
            <a:ext cx="10408509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April 2024, Age 14+, computer/laptop/smartphone/tablet, audience (000s) and time per person (mins) social networking category and selected sub-categories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0"/>
                <a:cs typeface="Poppins"/>
              </a:rPr>
              <a:t> </a:t>
            </a:r>
            <a:endParaRPr dirty="0">
              <a:latin typeface="Futura PT Book" panose="020B0502020204020303" pitchFamily="34" charset="77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353933B-AD7A-94E2-4FFF-806CF57CCE25}"/>
              </a:ext>
            </a:extLst>
          </p:cNvPr>
          <p:cNvSpPr/>
          <p:nvPr/>
        </p:nvSpPr>
        <p:spPr>
          <a:xfrm>
            <a:off x="709220" y="2272930"/>
            <a:ext cx="2448268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E8A6E6-5E6F-AAD4-9F16-395E07DBE348}"/>
              </a:ext>
            </a:extLst>
          </p:cNvPr>
          <p:cNvSpPr/>
          <p:nvPr/>
        </p:nvSpPr>
        <p:spPr>
          <a:xfrm>
            <a:off x="686690" y="5237294"/>
            <a:ext cx="2448268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CEEA0A8E-C9AD-6ADF-59F4-D3CC7DEFF125}"/>
              </a:ext>
            </a:extLst>
          </p:cNvPr>
          <p:cNvGraphicFramePr>
            <a:graphicFrameLocks noGrp="1"/>
          </p:cNvGraphicFramePr>
          <p:nvPr/>
        </p:nvGraphicFramePr>
        <p:xfrm>
          <a:off x="3935731" y="1628775"/>
          <a:ext cx="7200900" cy="3600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0300">
                  <a:extLst>
                    <a:ext uri="{9D8B030D-6E8A-4147-A177-3AD203B41FA5}">
                      <a16:colId xmlns:a16="http://schemas.microsoft.com/office/drawing/2014/main" val="4232099134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2057013447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3352038227"/>
                    </a:ext>
                  </a:extLst>
                </a:gridCol>
              </a:tblGrid>
              <a:tr h="1800225"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7989261"/>
                  </a:ext>
                </a:extLst>
              </a:tr>
              <a:tr h="1800225"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0166523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C80DDF22-E717-BAC2-62F4-AC2449A95495}"/>
              </a:ext>
            </a:extLst>
          </p:cNvPr>
          <p:cNvSpPr/>
          <p:nvPr/>
        </p:nvSpPr>
        <p:spPr>
          <a:xfrm>
            <a:off x="3134958" y="3127667"/>
            <a:ext cx="2520313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  <a:t>social media</a:t>
            </a:r>
            <a:b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</a:br>
            <a: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ld" panose="020B0902020204020203" pitchFamily="34" charset="0"/>
                <a:cs typeface="Futura Medium" panose="020B0602020204020303" pitchFamily="34" charset="-79"/>
              </a:rPr>
              <a:t>21.2 million 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r>
              <a:rPr lang="en-AU" sz="1400" b="0" i="0" dirty="0">
                <a:solidFill>
                  <a:srgbClr val="646569"/>
                </a:solidFill>
                <a:effectLst/>
                <a:latin typeface="Futura PT Book" panose="020B0502020204020303" pitchFamily="34" charset="0"/>
              </a:rPr>
              <a:t>4065 min pp</a:t>
            </a:r>
            <a:br>
              <a:rPr kumimoji="0" lang="en-AU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0"/>
                <a:cs typeface="Futura Medium" panose="020B0602020204020303" pitchFamily="34" charset="-79"/>
              </a:rPr>
            </a:br>
            <a:endParaRPr kumimoji="0" lang="en-AU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utura PT Book" panose="020B0502020204020303" pitchFamily="34" charset="0"/>
              <a:cs typeface="Futura Medium" panose="020B0602020204020303" pitchFamily="34" charset="-79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4F283A-8037-D391-5856-579DB484EFC4}"/>
              </a:ext>
            </a:extLst>
          </p:cNvPr>
          <p:cNvSpPr/>
          <p:nvPr/>
        </p:nvSpPr>
        <p:spPr>
          <a:xfrm>
            <a:off x="5888360" y="3111354"/>
            <a:ext cx="288036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  <a:t>instant messaging </a:t>
            </a:r>
            <a:b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</a:br>
            <a: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  <a:t>&amp; video conferencing</a:t>
            </a:r>
            <a:b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</a:br>
            <a: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ld" panose="020B0902020204020203" pitchFamily="34" charset="0"/>
                <a:cs typeface="Futura Medium" panose="020B0602020204020303" pitchFamily="34" charset="-79"/>
              </a:rPr>
              <a:t>19.8 million 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r>
              <a:rPr lang="en-AU" sz="1400" b="0" i="0" dirty="0">
                <a:solidFill>
                  <a:srgbClr val="646569"/>
                </a:solidFill>
                <a:effectLst/>
                <a:latin typeface="Futura PT Book" panose="020B0502020204020303" pitchFamily="34" charset="0"/>
              </a:rPr>
              <a:t>346 min pp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endParaRPr kumimoji="0" lang="en-AU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utura PT Book" panose="020B0502020204020303" pitchFamily="34" charset="77"/>
              <a:ea typeface="+mn-ea"/>
              <a:cs typeface="Futura Medium" panose="020B0602020204020303" pitchFamily="34" charset="-79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C7FE9E-5F2F-C8F3-CEEC-65F59EDA8F00}"/>
              </a:ext>
            </a:extLst>
          </p:cNvPr>
          <p:cNvSpPr/>
          <p:nvPr/>
        </p:nvSpPr>
        <p:spPr>
          <a:xfrm>
            <a:off x="9148224" y="3106226"/>
            <a:ext cx="23738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  <a:t>email</a:t>
            </a:r>
            <a:b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</a:br>
            <a: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ld" panose="020B0902020204020203" pitchFamily="34" charset="0"/>
                <a:cs typeface="Futura Medium" panose="020B0602020204020303" pitchFamily="34" charset="-79"/>
              </a:rPr>
              <a:t>18.7 million 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r>
              <a:rPr lang="en-AU" sz="1400" dirty="0">
                <a:solidFill>
                  <a:srgbClr val="646569"/>
                </a:solidFill>
                <a:latin typeface="Futura PT Book" panose="020B0502020204020303" pitchFamily="34" charset="0"/>
              </a:rPr>
              <a:t>223 min pp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endParaRPr kumimoji="0" lang="en-AU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utura PT Book" panose="020B0502020204020303" pitchFamily="34" charset="77"/>
              <a:ea typeface="+mn-ea"/>
              <a:cs typeface="Futura Medium" panose="020B0602020204020303" pitchFamily="34" charset="-79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37D08A-BEDC-7355-6D05-5C4BB9E50B7B}"/>
              </a:ext>
            </a:extLst>
          </p:cNvPr>
          <p:cNvSpPr/>
          <p:nvPr/>
        </p:nvSpPr>
        <p:spPr>
          <a:xfrm>
            <a:off x="7740767" y="4604116"/>
            <a:ext cx="23738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  <a:t>dating</a:t>
            </a:r>
            <a:b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</a:br>
            <a:r>
              <a:rPr lang="en-AU" sz="1600" b="1" dirty="0">
                <a:latin typeface="Futura PT Bold" panose="020B0902020204020203" pitchFamily="34" charset="0"/>
                <a:cs typeface="Futura Medium" panose="020B0602020204020303" pitchFamily="34" charset="-79"/>
              </a:rPr>
              <a:t>3.3 million 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r>
              <a:rPr lang="en-AU" sz="1400" dirty="0">
                <a:solidFill>
                  <a:srgbClr val="646569"/>
                </a:solidFill>
                <a:latin typeface="Futura PT Book" panose="020B0502020204020303" pitchFamily="34" charset="0"/>
                <a:cs typeface="Futura Medium" panose="020B0602020204020303" pitchFamily="34" charset="-79"/>
              </a:rPr>
              <a:t>244 min pp</a:t>
            </a:r>
            <a:br>
              <a:rPr lang="en-AU" sz="1400" dirty="0">
                <a:solidFill>
                  <a:srgbClr val="646569"/>
                </a:solidFill>
                <a:latin typeface="Futura PT Book" panose="020B0502020204020303" pitchFamily="34" charset="0"/>
                <a:cs typeface="Futura Medium" panose="020B0602020204020303" pitchFamily="34" charset="-79"/>
              </a:rPr>
            </a:br>
            <a:endParaRPr lang="en-AU" sz="1400" dirty="0">
              <a:solidFill>
                <a:srgbClr val="646569"/>
              </a:solidFill>
              <a:latin typeface="Futura PT Book" panose="020B0502020204020303" pitchFamily="34" charset="0"/>
              <a:cs typeface="Futura Medium" panose="020B0602020204020303" pitchFamily="34" charset="-79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79DAD98-5789-039F-C254-60FB16232ED5}"/>
              </a:ext>
            </a:extLst>
          </p:cNvPr>
          <p:cNvSpPr/>
          <p:nvPr/>
        </p:nvSpPr>
        <p:spPr>
          <a:xfrm>
            <a:off x="4536369" y="4598361"/>
            <a:ext cx="23738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  <a:t>forums</a:t>
            </a:r>
            <a:br>
              <a:rPr lang="en-AU" sz="1600" b="1" dirty="0">
                <a:solidFill>
                  <a:srgbClr val="F04B4A"/>
                </a:solidFill>
                <a:latin typeface="Futura PT Bold" panose="020B0902020204020203" pitchFamily="34" charset="0"/>
                <a:cs typeface="Futura Medium" panose="020B0602020204020303" pitchFamily="34" charset="-79"/>
              </a:rPr>
            </a:br>
            <a:r>
              <a:rPr lang="en-AU" sz="1600" b="1" dirty="0">
                <a:latin typeface="Futura PT Bold" panose="020B0902020204020203" pitchFamily="34" charset="0"/>
                <a:cs typeface="Futura Medium" panose="020B0602020204020303" pitchFamily="34" charset="-79"/>
              </a:rPr>
              <a:t>15.9 million 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r>
              <a:rPr lang="en-AU" sz="1400" dirty="0">
                <a:solidFill>
                  <a:srgbClr val="646569"/>
                </a:solidFill>
                <a:latin typeface="Futura PT Book" panose="020B0502020204020303" pitchFamily="34" charset="0"/>
              </a:rPr>
              <a:t>97 min pp</a:t>
            </a:r>
            <a:br>
              <a:rPr kumimoji="0" lang="en-A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utura PT Book" panose="020B0502020204020303" pitchFamily="34" charset="77"/>
                <a:ea typeface="+mn-ea"/>
                <a:cs typeface="Futura Medium" panose="020B0602020204020303" pitchFamily="34" charset="-79"/>
              </a:rPr>
            </a:br>
            <a:endParaRPr kumimoji="0" lang="en-AU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utura PT Book" panose="020B0502020204020303" pitchFamily="34" charset="77"/>
              <a:ea typeface="+mn-ea"/>
              <a:cs typeface="Futura Medium" panose="020B0602020204020303" pitchFamily="34" charset="-79"/>
            </a:endParaRPr>
          </a:p>
        </p:txBody>
      </p:sp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0B77E580-A62F-5011-80AA-461720D64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1165E9-DFF9-3985-2A14-69EAE5C66BFA}"/>
              </a:ext>
            </a:extLst>
          </p:cNvPr>
          <p:cNvSpPr txBox="1"/>
          <p:nvPr/>
        </p:nvSpPr>
        <p:spPr>
          <a:xfrm>
            <a:off x="3575685" y="1824050"/>
            <a:ext cx="8281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latin typeface="Futura PT Book" panose="020B0502020204020303" pitchFamily="34" charset="0"/>
              </a:rPr>
              <a:t>audience aged 14+ accessing social networking services in April 2024 (and av time pp) </a:t>
            </a:r>
            <a:endParaRPr lang="en-AU" sz="1600" dirty="0">
              <a:latin typeface="Futura PT Book" panose="020B0502020204020303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C56B7A2-4217-66AC-255E-2BCE22FC9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2848" y="2293432"/>
            <a:ext cx="824531" cy="8245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92EE841-B7C2-801E-9684-553BE2C699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3135" y="2255453"/>
            <a:ext cx="927588" cy="9275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E541EAA-FB1B-CA85-ACCA-CEFA74D143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928" y="2242132"/>
            <a:ext cx="947080" cy="94708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EE6F380-2DBF-AE53-F440-7ECC4DC481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9989" y="3805973"/>
            <a:ext cx="776075" cy="77607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F50F5FB-999C-518B-E922-2990F868D5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19895" y="3775431"/>
            <a:ext cx="815636" cy="8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596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F677D9-D9B8-4E16-FD9E-04114E2CE39F}"/>
              </a:ext>
            </a:extLst>
          </p:cNvPr>
          <p:cNvSpPr/>
          <p:nvPr/>
        </p:nvSpPr>
        <p:spPr>
          <a:xfrm>
            <a:off x="1" y="6290839"/>
            <a:ext cx="12191999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B7A26F13-0335-34EF-8836-967FCD5F9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4" name="Google Shape;50;p2">
            <a:extLst>
              <a:ext uri="{FF2B5EF4-FFF2-40B4-BE49-F238E27FC236}">
                <a16:creationId xmlns:a16="http://schemas.microsoft.com/office/drawing/2014/main" id="{1CCB3D49-C2D4-2A18-FC21-456BA3E348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6435" y="446865"/>
            <a:ext cx="11287740" cy="970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Poppins"/>
              <a:buNone/>
            </a:pPr>
            <a:r>
              <a:rPr lang="en-US" sz="3200" b="1" dirty="0">
                <a:latin typeface="Futura PT Demi" panose="020B0502020204020303" pitchFamily="34" charset="77"/>
              </a:rPr>
              <a:t>top social networking brands</a:t>
            </a:r>
            <a:br>
              <a:rPr lang="en-US" sz="3200" b="1" dirty="0">
                <a:latin typeface="Futura PT Demi" panose="020B0502020204020303" pitchFamily="34" charset="77"/>
              </a:rPr>
            </a:br>
            <a:endParaRPr sz="3200" b="1" dirty="0">
              <a:latin typeface="Futura PT Demi" panose="020B0502020204020303" pitchFamily="34" charset="77"/>
            </a:endParaRPr>
          </a:p>
        </p:txBody>
      </p:sp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0B77E580-A62F-5011-80AA-461720D64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F08DB35-07F6-8BD1-DF0A-7D8668EFA6F0}"/>
              </a:ext>
            </a:extLst>
          </p:cNvPr>
          <p:cNvSpPr txBox="1">
            <a:spLocks/>
          </p:cNvSpPr>
          <p:nvPr/>
        </p:nvSpPr>
        <p:spPr>
          <a:xfrm>
            <a:off x="3575685" y="1390325"/>
            <a:ext cx="7792566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usage of social networking brands - websites and apps</a:t>
            </a:r>
            <a:br>
              <a:rPr lang="en-US" sz="1600" dirty="0">
                <a:latin typeface="Futura PT Demi" panose="020B0502020204020303" pitchFamily="34" charset="77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audience 000’s and av minutes per person April 2024</a:t>
            </a:r>
            <a:endParaRPr lang="en-US" sz="1400" b="0" dirty="0">
              <a:latin typeface="Futura PT Book" panose="020B0502020204020303" pitchFamily="34" charset="77"/>
            </a:endParaRPr>
          </a:p>
        </p:txBody>
      </p:sp>
      <p:sp>
        <p:nvSpPr>
          <p:cNvPr id="20" name="Google Shape;119;p6">
            <a:extLst>
              <a:ext uri="{FF2B5EF4-FFF2-40B4-BE49-F238E27FC236}">
                <a16:creationId xmlns:a16="http://schemas.microsoft.com/office/drawing/2014/main" id="{3CB8A39C-E42A-5687-407E-BA274C18D7AF}"/>
              </a:ext>
            </a:extLst>
          </p:cNvPr>
          <p:cNvSpPr txBox="1"/>
          <p:nvPr/>
        </p:nvSpPr>
        <p:spPr>
          <a:xfrm>
            <a:off x="1448211" y="6470725"/>
            <a:ext cx="10408509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April 2024, Age 14+, computer/laptop/smartphone/tablet, audience (000s) and time per person (mins) social networking category</a:t>
            </a:r>
            <a:endParaRPr dirty="0">
              <a:latin typeface="Futura PT Book" panose="020B0502020204020303" pitchFamily="34" charset="7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0C3111-6B0F-7EB3-6E82-22C11E8A6FB8}"/>
              </a:ext>
            </a:extLst>
          </p:cNvPr>
          <p:cNvSpPr txBox="1"/>
          <p:nvPr/>
        </p:nvSpPr>
        <p:spPr>
          <a:xfrm>
            <a:off x="656435" y="3028218"/>
            <a:ext cx="251430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>
                <a:solidFill>
                  <a:srgbClr val="F04B4A"/>
                </a:solidFill>
                <a:latin typeface="Futura PT Demi" panose="020B0502020204020303" pitchFamily="34" charset="77"/>
              </a:rPr>
              <a:t>social networking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100" dirty="0">
                <a:latin typeface="Futura PT Book" panose="020B0502020204020303" pitchFamily="34" charset="0"/>
              </a:rPr>
              <a:t>-websites and apps </a:t>
            </a:r>
            <a:br>
              <a:rPr lang="en-US" sz="1100" dirty="0">
                <a:latin typeface="Futura PT Book" panose="020B0502020204020303" pitchFamily="34" charset="0"/>
              </a:rPr>
            </a:br>
            <a:r>
              <a:rPr lang="en-US" sz="1100" dirty="0">
                <a:latin typeface="Futura PT Book" panose="020B0502020204020303" pitchFamily="34" charset="0"/>
              </a:rPr>
              <a:t>on computer, smartphone, tablet-</a:t>
            </a:r>
          </a:p>
          <a:p>
            <a:endParaRPr lang="en-AU" sz="1100" b="1" dirty="0">
              <a:solidFill>
                <a:srgbClr val="F04B4A"/>
              </a:solidFill>
              <a:latin typeface="Futura PT Bold" panose="020B0502020204020303" pitchFamily="34" charset="77"/>
            </a:endParaRPr>
          </a:p>
          <a:p>
            <a:pPr algn="ctr"/>
            <a:r>
              <a:rPr lang="en-AU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21.3 million</a:t>
            </a:r>
          </a:p>
          <a:p>
            <a:pPr algn="ctr"/>
            <a:r>
              <a:rPr lang="en-AU" sz="1600" dirty="0" err="1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australians</a:t>
            </a:r>
            <a: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 aged 14+ used a social networking website or app, spending on average </a:t>
            </a:r>
            <a:r>
              <a:rPr lang="en-AU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78 hours per person</a:t>
            </a:r>
            <a:br>
              <a:rPr lang="en-AU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(4684 min per person) </a:t>
            </a:r>
            <a:b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AU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in April 2024.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F814B1-F724-7E41-CE1B-8CB6D7F2BA3E}"/>
              </a:ext>
            </a:extLst>
          </p:cNvPr>
          <p:cNvSpPr/>
          <p:nvPr/>
        </p:nvSpPr>
        <p:spPr>
          <a:xfrm>
            <a:off x="677135" y="1967343"/>
            <a:ext cx="2448268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9897C7-29D3-84F0-3E13-34F57FAC5240}"/>
              </a:ext>
            </a:extLst>
          </p:cNvPr>
          <p:cNvSpPr/>
          <p:nvPr/>
        </p:nvSpPr>
        <p:spPr>
          <a:xfrm>
            <a:off x="713585" y="5873796"/>
            <a:ext cx="2448268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7D03C2-E3A4-7ADE-46E3-F05E92B31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545" y="2190212"/>
            <a:ext cx="824531" cy="824531"/>
          </a:xfrm>
          <a:prstGeom prst="rect">
            <a:avLst/>
          </a:pr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C872BF7A-D8D1-B249-9774-D79448FDA3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0859517"/>
              </p:ext>
            </p:extLst>
          </p:nvPr>
        </p:nvGraphicFramePr>
        <p:xfrm>
          <a:off x="3604301" y="1999204"/>
          <a:ext cx="7792566" cy="4036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793642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30D5994-90EB-C8F0-1BB6-6151362A4BB2}"/>
              </a:ext>
            </a:extLst>
          </p:cNvPr>
          <p:cNvSpPr/>
          <p:nvPr/>
        </p:nvSpPr>
        <p:spPr>
          <a:xfrm>
            <a:off x="-24765" y="6287090"/>
            <a:ext cx="12237361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B65DA8A6-E10A-41E9-6D07-2130850EF6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117" name="Google Shape;117;p6"/>
          <p:cNvSpPr txBox="1"/>
          <p:nvPr/>
        </p:nvSpPr>
        <p:spPr>
          <a:xfrm>
            <a:off x="695580" y="2704151"/>
            <a:ext cx="2520060" cy="243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>
                <a:solidFill>
                  <a:srgbClr val="F04B4A"/>
                </a:solidFill>
                <a:latin typeface="Futura PT Demi" panose="020B0502020204020303" pitchFamily="34" charset="77"/>
              </a:rPr>
              <a:t>online retail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200" dirty="0">
                <a:latin typeface="Futura PT Book" panose="020B0502020204020303" pitchFamily="34" charset="0"/>
              </a:rPr>
              <a:t>-websites and apps </a:t>
            </a:r>
            <a:br>
              <a:rPr lang="en-US" sz="1200" dirty="0">
                <a:latin typeface="Futura PT Book" panose="020B0502020204020303" pitchFamily="34" charset="0"/>
              </a:rPr>
            </a:br>
            <a:r>
              <a:rPr lang="en-US" sz="1200" dirty="0">
                <a:latin typeface="Futura PT Book" panose="020B0502020204020303" pitchFamily="34" charset="0"/>
              </a:rPr>
              <a:t>on computer, smartphone, tablet-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600" dirty="0">
              <a:solidFill>
                <a:schemeClr val="dk1"/>
              </a:solidFill>
              <a:latin typeface="Futura PT Book" panose="020B0502020204020303" pitchFamily="34" charset="77"/>
              <a:cs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NAB estimates that in the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12 months to March 2024, Australians spent </a:t>
            </a:r>
            <a:b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US" sz="1600" b="1" dirty="0">
                <a:solidFill>
                  <a:srgbClr val="F04B4A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$56.5 billion </a:t>
            </a:r>
            <a:b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</a:br>
            <a: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on online retail, that is around 13% of the total retail trade estimate and 6.7% growth on the previous year.</a:t>
            </a:r>
            <a:endParaRPr sz="1600" dirty="0">
              <a:solidFill>
                <a:srgbClr val="333333"/>
              </a:solidFill>
              <a:highlight>
                <a:srgbClr val="FFFFFF"/>
              </a:highlight>
              <a:latin typeface="Futura PT Book" panose="020B0502020204020303" pitchFamily="34" charset="0"/>
            </a:endParaRPr>
          </a:p>
        </p:txBody>
      </p:sp>
      <p:sp>
        <p:nvSpPr>
          <p:cNvPr id="10" name="Google Shape;50;p2">
            <a:extLst>
              <a:ext uri="{FF2B5EF4-FFF2-40B4-BE49-F238E27FC236}">
                <a16:creationId xmlns:a16="http://schemas.microsoft.com/office/drawing/2014/main" id="{4EA277D7-23ED-6B44-9FD4-7713971DDC38}"/>
              </a:ext>
            </a:extLst>
          </p:cNvPr>
          <p:cNvSpPr txBox="1">
            <a:spLocks/>
          </p:cNvSpPr>
          <p:nvPr/>
        </p:nvSpPr>
        <p:spPr>
          <a:xfrm>
            <a:off x="665017" y="447516"/>
            <a:ext cx="11287740" cy="931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44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4200"/>
            </a:pPr>
            <a:r>
              <a:rPr lang="en-US" sz="2800" dirty="0">
                <a:solidFill>
                  <a:schemeClr val="tx1"/>
                </a:solidFill>
                <a:latin typeface="Futura PT Demi" panose="020B0502020204020303" pitchFamily="34" charset="77"/>
              </a:rPr>
              <a:t>21 million </a:t>
            </a:r>
            <a:r>
              <a:rPr lang="en-US" sz="2800" dirty="0" err="1">
                <a:solidFill>
                  <a:schemeClr val="tx1"/>
                </a:solidFill>
                <a:latin typeface="Futura PT Demi" panose="020B0502020204020303" pitchFamily="34" charset="77"/>
              </a:rPr>
              <a:t>australians</a:t>
            </a:r>
            <a:r>
              <a:rPr lang="en-US" sz="2800" dirty="0">
                <a:solidFill>
                  <a:schemeClr val="tx1"/>
                </a:solidFill>
                <a:latin typeface="Futura PT Demi" panose="020B0502020204020303" pitchFamily="34" charset="77"/>
              </a:rPr>
              <a:t> visited an </a:t>
            </a:r>
            <a:r>
              <a:rPr lang="en-US" sz="2800" dirty="0">
                <a:solidFill>
                  <a:srgbClr val="F04B4A"/>
                </a:solidFill>
                <a:latin typeface="Futura PT Demi" panose="020B0502020204020303" pitchFamily="34" charset="77"/>
              </a:rPr>
              <a:t>online retailer website or app</a:t>
            </a:r>
            <a:br>
              <a:rPr lang="en-US" sz="2800" dirty="0">
                <a:solidFill>
                  <a:srgbClr val="F04B4A"/>
                </a:solidFill>
                <a:latin typeface="Futura PT Demi" panose="020B0502020204020303" pitchFamily="34" charset="77"/>
              </a:rPr>
            </a:br>
            <a:r>
              <a:rPr lang="en-US" sz="2800" dirty="0">
                <a:solidFill>
                  <a:schemeClr val="tx1"/>
                </a:solidFill>
                <a:latin typeface="Futura PT Demi" panose="020B0502020204020303" pitchFamily="34" charset="77"/>
              </a:rPr>
              <a:t>in April 2024, each spending on average over 6 hours.</a:t>
            </a:r>
            <a:br>
              <a:rPr lang="en-US" sz="2500" dirty="0">
                <a:solidFill>
                  <a:schemeClr val="tx1"/>
                </a:solidFill>
                <a:latin typeface="Futura PT Demi" panose="020B0502020204020303" pitchFamily="34" charset="77"/>
              </a:rPr>
            </a:br>
            <a:endParaRPr lang="en-US" sz="2500" dirty="0">
              <a:solidFill>
                <a:schemeClr val="tx1"/>
              </a:solidFill>
              <a:latin typeface="Futura PT Demi" panose="020B0502020204020303" pitchFamily="34" charset="77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F24EAB-AF71-AB2B-3B53-F836CB5A910F}"/>
              </a:ext>
            </a:extLst>
          </p:cNvPr>
          <p:cNvSpPr txBox="1">
            <a:spLocks/>
          </p:cNvSpPr>
          <p:nvPr/>
        </p:nvSpPr>
        <p:spPr>
          <a:xfrm>
            <a:off x="4027840" y="1665398"/>
            <a:ext cx="5543550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top 10 online retailers April 2024 </a:t>
            </a:r>
            <a:b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audience 000s (age 14+)</a:t>
            </a:r>
          </a:p>
          <a:p>
            <a:pPr algn="ctr"/>
            <a:endParaRPr lang="en-US" sz="1400" b="0" dirty="0">
              <a:latin typeface="Futura PT Book" panose="020B0502020204020303" pitchFamily="34" charset="77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7F738E-92CE-BC8B-FF1B-F52E796AB80F}"/>
              </a:ext>
            </a:extLst>
          </p:cNvPr>
          <p:cNvSpPr/>
          <p:nvPr/>
        </p:nvSpPr>
        <p:spPr>
          <a:xfrm flipV="1">
            <a:off x="754667" y="1646705"/>
            <a:ext cx="2520060" cy="46402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06EB55-D3A2-5CC3-0E75-50ADF9CDEBDE}"/>
              </a:ext>
            </a:extLst>
          </p:cNvPr>
          <p:cNvSpPr/>
          <p:nvPr/>
        </p:nvSpPr>
        <p:spPr>
          <a:xfrm flipV="1">
            <a:off x="754667" y="5742228"/>
            <a:ext cx="2520060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19;p6">
            <a:extLst>
              <a:ext uri="{FF2B5EF4-FFF2-40B4-BE49-F238E27FC236}">
                <a16:creationId xmlns:a16="http://schemas.microsoft.com/office/drawing/2014/main" id="{378383E5-6366-E0E5-2178-924B06BB5180}"/>
              </a:ext>
            </a:extLst>
          </p:cNvPr>
          <p:cNvSpPr txBox="1"/>
          <p:nvPr/>
        </p:nvSpPr>
        <p:spPr>
          <a:xfrm>
            <a:off x="1416442" y="6382760"/>
            <a:ext cx="1044130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Sources: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April 2024, Age 14+, computer/laptop/smartphone/tablet, retail and commerce category total audience (000s), av time pp (hours) and top 10 Brand Group (audience 000s); year on year comparisons April 2023 v April 2024;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  <a:hlinkClick r:id="rId4"/>
              </a:rPr>
              <a:t>NAB Online Retail Sales Index March 2024</a:t>
            </a:r>
            <a:endParaRPr dirty="0">
              <a:latin typeface="Futura PT Book" panose="020B0502020204020303" pitchFamily="34" charset="77"/>
            </a:endParaRP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AA9FF994-5B02-5C38-C5BB-29E6F9006B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E41728C3-8240-F8F2-382F-3A18AD3CB6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4147852"/>
              </p:ext>
            </p:extLst>
          </p:nvPr>
        </p:nvGraphicFramePr>
        <p:xfrm>
          <a:off x="4027839" y="2076872"/>
          <a:ext cx="5543550" cy="3719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334D1349-30E4-9AC3-D31D-AD9787291C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8757" y="1865387"/>
            <a:ext cx="702507" cy="702507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224E03E8-120F-F6C2-1FA9-28122D49278E}"/>
              </a:ext>
            </a:extLst>
          </p:cNvPr>
          <p:cNvSpPr/>
          <p:nvPr/>
        </p:nvSpPr>
        <p:spPr>
          <a:xfrm>
            <a:off x="9319930" y="2555053"/>
            <a:ext cx="2161298" cy="198937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latin typeface="Futura PT Book" panose="020B0502020204020303" pitchFamily="34" charset="0"/>
              </a:rPr>
              <a:t>16.3 million </a:t>
            </a:r>
            <a:br>
              <a:rPr lang="en-US" sz="1200" b="1" dirty="0">
                <a:latin typeface="Futura PT Book" panose="020B0502020204020303" pitchFamily="34" charset="0"/>
              </a:rPr>
            </a:br>
            <a:r>
              <a:rPr lang="en-US" sz="1200" dirty="0">
                <a:latin typeface="Futura PT Book" panose="020B0502020204020303" pitchFamily="34" charset="0"/>
              </a:rPr>
              <a:t>visited a supermarket website or app in April, up 9% YoY to the highest audience since Ipsos measurement began in January 2023.</a:t>
            </a:r>
            <a:endParaRPr lang="en-AU" sz="1200" dirty="0">
              <a:latin typeface="Futura PT Book" panose="020B05020202040203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6F3C85F-6411-3A59-AA36-D899AABB692F}"/>
              </a:ext>
            </a:extLst>
          </p:cNvPr>
          <p:cNvSpPr/>
          <p:nvPr/>
        </p:nvSpPr>
        <p:spPr>
          <a:xfrm>
            <a:off x="8599840" y="4140227"/>
            <a:ext cx="1440180" cy="135239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Futura PT Book" panose="020B0502020204020303" pitchFamily="34" charset="0"/>
              </a:rPr>
              <a:t>Online marketplace </a:t>
            </a:r>
            <a:r>
              <a:rPr lang="en-US" sz="1200" dirty="0" err="1">
                <a:latin typeface="Futura PT Book" panose="020B0502020204020303" pitchFamily="34" charset="0"/>
              </a:rPr>
              <a:t>Temu</a:t>
            </a:r>
            <a:r>
              <a:rPr lang="en-US" sz="1200" dirty="0">
                <a:latin typeface="Futura PT Book" panose="020B0502020204020303" pitchFamily="34" charset="0"/>
              </a:rPr>
              <a:t> has grown audience 102% YoY. </a:t>
            </a:r>
            <a:endParaRPr lang="en-AU" sz="1200" dirty="0">
              <a:latin typeface="Futura PT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18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F677D9-D9B8-4E16-FD9E-04114E2CE39F}"/>
              </a:ext>
            </a:extLst>
          </p:cNvPr>
          <p:cNvSpPr/>
          <p:nvPr/>
        </p:nvSpPr>
        <p:spPr>
          <a:xfrm>
            <a:off x="1" y="6290839"/>
            <a:ext cx="12191999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B7A26F13-0335-34EF-8836-967FCD5F9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4" name="Google Shape;50;p2">
            <a:extLst>
              <a:ext uri="{FF2B5EF4-FFF2-40B4-BE49-F238E27FC236}">
                <a16:creationId xmlns:a16="http://schemas.microsoft.com/office/drawing/2014/main" id="{1CCB3D49-C2D4-2A18-FC21-456BA3E348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5931" y="426109"/>
            <a:ext cx="10890744" cy="970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Poppins"/>
              <a:buNone/>
            </a:pPr>
            <a:r>
              <a:rPr lang="en-US" sz="3200" b="1" dirty="0">
                <a:latin typeface="Futura PT Demi" panose="020B0502020204020303" pitchFamily="34" charset="77"/>
              </a:rPr>
              <a:t>major events have driven online news audience to record levels over March and April, up 2% year on year to 20.7 million.</a:t>
            </a:r>
            <a:endParaRPr sz="3200" b="1" dirty="0">
              <a:latin typeface="Futura PT Demi" panose="020B0502020204020303" pitchFamily="34" charset="77"/>
            </a:endParaRPr>
          </a:p>
        </p:txBody>
      </p:sp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0B77E580-A62F-5011-80AA-461720D64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E7EE1FD-EF59-8A6B-004F-A1E72BA769F9}"/>
              </a:ext>
            </a:extLst>
          </p:cNvPr>
          <p:cNvSpPr txBox="1"/>
          <p:nvPr/>
        </p:nvSpPr>
        <p:spPr>
          <a:xfrm>
            <a:off x="634254" y="2477103"/>
            <a:ext cx="258016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>
                <a:solidFill>
                  <a:srgbClr val="F04B4A"/>
                </a:solidFill>
                <a:latin typeface="Futura PT Demi" panose="020B0502020204020303" pitchFamily="34" charset="77"/>
              </a:rPr>
              <a:t>online news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400" dirty="0">
                <a:latin typeface="Futura PT Book" panose="020B0502020204020303" pitchFamily="34" charset="0"/>
              </a:rPr>
              <a:t>-</a:t>
            </a:r>
            <a:r>
              <a:rPr lang="en-US" sz="1200" dirty="0">
                <a:latin typeface="Futura PT Book" panose="020B0502020204020303" pitchFamily="34" charset="0"/>
              </a:rPr>
              <a:t>websites and apps </a:t>
            </a:r>
            <a:br>
              <a:rPr lang="en-US" sz="1200" dirty="0">
                <a:latin typeface="Futura PT Book" panose="020B0502020204020303" pitchFamily="34" charset="0"/>
              </a:rPr>
            </a:br>
            <a:r>
              <a:rPr lang="en-US" sz="1200" dirty="0">
                <a:latin typeface="Futura PT Book" panose="020B0502020204020303" pitchFamily="34" charset="0"/>
              </a:rPr>
              <a:t>on computer, smartphone, tablet-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600" dirty="0">
              <a:latin typeface="Futura PT Book" panose="020B0502020204020303" pitchFamily="34" charset="0"/>
            </a:endParaRPr>
          </a:p>
          <a:p>
            <a:pPr algn="ctr"/>
            <a:r>
              <a:rPr lang="en-US" sz="16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Futura PT Book" panose="020B0502020204020303" pitchFamily="34" charset="0"/>
              </a:rPr>
              <a:t>Breaking news events locally and globally capture the attention of Australians across news websites and apps, reinforcing that onlin</a:t>
            </a:r>
            <a:r>
              <a:rPr lang="en-US" sz="1600" dirty="0">
                <a:solidFill>
                  <a:srgbClr val="333333"/>
                </a:solidFill>
                <a:highlight>
                  <a:srgbClr val="FFFFFF"/>
                </a:highlight>
                <a:latin typeface="Futura PT Book" panose="020B0502020204020303" pitchFamily="34" charset="0"/>
              </a:rPr>
              <a:t>e news is </a:t>
            </a:r>
            <a:r>
              <a:rPr lang="en-US" sz="16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Futura PT Book" panose="020B0502020204020303" pitchFamily="34" charset="0"/>
              </a:rPr>
              <a:t>an essential go to source for the big stories that impact the lives of Australians.</a:t>
            </a:r>
            <a:endParaRPr lang="en-US" sz="1600" dirty="0">
              <a:latin typeface="Futura PT Book" panose="020B0502020204020303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06311F-5DC9-D15E-8D60-02BAB9DBDC70}"/>
              </a:ext>
            </a:extLst>
          </p:cNvPr>
          <p:cNvSpPr/>
          <p:nvPr/>
        </p:nvSpPr>
        <p:spPr>
          <a:xfrm>
            <a:off x="694560" y="1675057"/>
            <a:ext cx="2512400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FFA6CEC-EC75-7496-CAC1-30E794F5CEE4}"/>
              </a:ext>
            </a:extLst>
          </p:cNvPr>
          <p:cNvSpPr/>
          <p:nvPr/>
        </p:nvSpPr>
        <p:spPr>
          <a:xfrm>
            <a:off x="694560" y="5589833"/>
            <a:ext cx="2512400" cy="45719"/>
          </a:xfrm>
          <a:prstGeom prst="rect">
            <a:avLst/>
          </a:prstGeom>
          <a:solidFill>
            <a:srgbClr val="F04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F08DB35-07F6-8BD1-DF0A-7D8668EFA6F0}"/>
              </a:ext>
            </a:extLst>
          </p:cNvPr>
          <p:cNvSpPr txBox="1">
            <a:spLocks/>
          </p:cNvSpPr>
          <p:nvPr/>
        </p:nvSpPr>
        <p:spPr>
          <a:xfrm>
            <a:off x="695325" y="954085"/>
            <a:ext cx="10833860" cy="67054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400" dirty="0">
              <a:latin typeface="Futura PT Book" panose="020B0502020204020303" pitchFamily="34" charset="0"/>
            </a:endParaRPr>
          </a:p>
        </p:txBody>
      </p:sp>
      <p:sp>
        <p:nvSpPr>
          <p:cNvPr id="20" name="Google Shape;119;p6">
            <a:extLst>
              <a:ext uri="{FF2B5EF4-FFF2-40B4-BE49-F238E27FC236}">
                <a16:creationId xmlns:a16="http://schemas.microsoft.com/office/drawing/2014/main" id="{3CB8A39C-E42A-5687-407E-BA274C18D7AF}"/>
              </a:ext>
            </a:extLst>
          </p:cNvPr>
          <p:cNvSpPr txBox="1"/>
          <p:nvPr/>
        </p:nvSpPr>
        <p:spPr>
          <a:xfrm>
            <a:off x="1448211" y="6470725"/>
            <a:ext cx="10408509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Source: Ipsos iris Online Audience Measurement Service April 2023 – April 2024, Age 14+, computer/laptop/smartphone/tablet, News category, Audience (000’s), Av time per person (mins)</a:t>
            </a:r>
            <a:endParaRPr lang="en-US" sz="900" dirty="0">
              <a:latin typeface="Futura PT Book" panose="020B0502020204020303" pitchFamily="34" charset="77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5AC3B2C-3862-4DC2-6335-69EEED9040E6}"/>
              </a:ext>
            </a:extLst>
          </p:cNvPr>
          <p:cNvSpPr txBox="1">
            <a:spLocks/>
          </p:cNvSpPr>
          <p:nvPr/>
        </p:nvSpPr>
        <p:spPr>
          <a:xfrm>
            <a:off x="3652009" y="1741054"/>
            <a:ext cx="7877176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news websites and apps</a:t>
            </a:r>
            <a:br>
              <a:rPr lang="en-US" sz="1600" dirty="0">
                <a:latin typeface="Futura PT Demi" panose="020B0502020204020303" pitchFamily="34" charset="77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monthly audience and time spent per person (minutes)</a:t>
            </a:r>
            <a:endParaRPr lang="en-US" sz="1400" b="0" dirty="0">
              <a:latin typeface="Futura PT Book" panose="020B0502020204020303" pitchFamily="34" charset="77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AA53B8AD-A16D-CE15-76C9-D17A2580A2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7787421"/>
              </p:ext>
            </p:extLst>
          </p:nvPr>
        </p:nvGraphicFramePr>
        <p:xfrm>
          <a:off x="3935730" y="2265904"/>
          <a:ext cx="6840855" cy="3433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B09145C-27A0-F343-7069-5496256D22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5079" y="1828611"/>
            <a:ext cx="578517" cy="57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59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5CC1B5-AE0B-5705-ADEF-0D55F3B9D45A}"/>
              </a:ext>
            </a:extLst>
          </p:cNvPr>
          <p:cNvSpPr/>
          <p:nvPr/>
        </p:nvSpPr>
        <p:spPr>
          <a:xfrm>
            <a:off x="-24765" y="6287090"/>
            <a:ext cx="12237361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5A166A11-F7B9-A78B-61EC-F59B911B0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103" name="Google Shape;103;p5"/>
          <p:cNvSpPr/>
          <p:nvPr/>
        </p:nvSpPr>
        <p:spPr>
          <a:xfrm>
            <a:off x="6096000" y="0"/>
            <a:ext cx="6096000" cy="685799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4D85EA7-A9B9-542F-8681-2F78BE144B42}"/>
              </a:ext>
            </a:extLst>
          </p:cNvPr>
          <p:cNvSpPr txBox="1">
            <a:spLocks/>
          </p:cNvSpPr>
          <p:nvPr/>
        </p:nvSpPr>
        <p:spPr>
          <a:xfrm>
            <a:off x="348945" y="1885791"/>
            <a:ext cx="5634904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selected broadcast video on demand</a:t>
            </a:r>
            <a:br>
              <a:rPr lang="en-US" sz="1600" dirty="0">
                <a:latin typeface="Futura PT Demi" panose="020B0502020204020303" pitchFamily="34" charset="77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monthly video audience 000s</a:t>
            </a:r>
          </a:p>
          <a:p>
            <a:pPr algn="ctr"/>
            <a:endParaRPr lang="en-US" sz="1400" b="0" dirty="0">
              <a:latin typeface="Futura PT Book" panose="020B0502020204020303" pitchFamily="34" charset="77"/>
            </a:endParaRPr>
          </a:p>
        </p:txBody>
      </p:sp>
      <p:sp>
        <p:nvSpPr>
          <p:cNvPr id="12" name="Google Shape;50;p2">
            <a:extLst>
              <a:ext uri="{FF2B5EF4-FFF2-40B4-BE49-F238E27FC236}">
                <a16:creationId xmlns:a16="http://schemas.microsoft.com/office/drawing/2014/main" id="{03C0F6CD-87E6-9BBA-6384-2CD51C9A4698}"/>
              </a:ext>
            </a:extLst>
          </p:cNvPr>
          <p:cNvSpPr txBox="1">
            <a:spLocks/>
          </p:cNvSpPr>
          <p:nvPr/>
        </p:nvSpPr>
        <p:spPr>
          <a:xfrm>
            <a:off x="459011" y="474906"/>
            <a:ext cx="5634904" cy="76183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4200"/>
              <a:buFont typeface="Poppins"/>
              <a:buNone/>
            </a:pPr>
            <a:r>
              <a:rPr lang="en-AU" sz="2600" b="1" dirty="0">
                <a:latin typeface="Futura PT Demi" panose="020B0502020204020303" pitchFamily="34" charset="77"/>
                <a:cs typeface="Poppins"/>
              </a:rPr>
              <a:t>Connected TV is the dominant device for consuming BVOD content.</a:t>
            </a:r>
            <a:endParaRPr lang="en-US" sz="2600" b="1" dirty="0">
              <a:latin typeface="Futura PT Demi" panose="020B0502020204020303" pitchFamily="34" charset="77"/>
              <a:cs typeface="Poppins"/>
            </a:endParaRPr>
          </a:p>
        </p:txBody>
      </p:sp>
      <p:sp>
        <p:nvSpPr>
          <p:cNvPr id="15" name="Google Shape;119;p6">
            <a:extLst>
              <a:ext uri="{FF2B5EF4-FFF2-40B4-BE49-F238E27FC236}">
                <a16:creationId xmlns:a16="http://schemas.microsoft.com/office/drawing/2014/main" id="{ACBA2A89-9E33-6C40-1CC2-81F3EB3690B2}"/>
              </a:ext>
            </a:extLst>
          </p:cNvPr>
          <p:cNvSpPr txBox="1"/>
          <p:nvPr/>
        </p:nvSpPr>
        <p:spPr>
          <a:xfrm>
            <a:off x="1448211" y="6443508"/>
            <a:ext cx="1040850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AU" sz="900" dirty="0">
                <a:latin typeface="Futura PT Book" panose="020B0502020204020303" pitchFamily="34" charset="0"/>
              </a:rPr>
              <a:t>Source: </a:t>
            </a:r>
            <a:r>
              <a:rPr lang="en-US" sz="900" dirty="0">
                <a:latin typeface="Futura PT Book" panose="020B0502020204020303" pitchFamily="34" charset="0"/>
              </a:rPr>
              <a:t>Ipsos iris Online Audience Measurement Service March 2024, Age 14+, PC/laptop/smartphone/tablet/CTV, ABC iView, 9Now, SBS on Demand, 7Plus, 10 Play </a:t>
            </a:r>
            <a:r>
              <a:rPr lang="en-US" sz="900" dirty="0" err="1">
                <a:latin typeface="Futura PT Book" panose="020B0502020204020303" pitchFamily="34" charset="0"/>
              </a:rPr>
              <a:t>OzTAM</a:t>
            </a:r>
            <a:r>
              <a:rPr lang="en-US" sz="900" dirty="0">
                <a:latin typeface="Futura PT Book" panose="020B0502020204020303" pitchFamily="34" charset="0"/>
              </a:rPr>
              <a:t> Video Channels, </a:t>
            </a:r>
            <a:r>
              <a:rPr lang="en-US" sz="900" dirty="0" err="1">
                <a:latin typeface="Futura PT Book" panose="020B0502020204020303" pitchFamily="34" charset="0"/>
              </a:rPr>
              <a:t>OzTam</a:t>
            </a:r>
            <a:r>
              <a:rPr lang="en-US" sz="900" dirty="0">
                <a:latin typeface="Futura PT Book" panose="020B0502020204020303" pitchFamily="34" charset="0"/>
              </a:rPr>
              <a:t> Published Database, Video Audience (000s); 9Now, 7Plus, SBS on Demand, 10 Play </a:t>
            </a:r>
            <a:r>
              <a:rPr lang="en-US" sz="900" dirty="0" err="1">
                <a:latin typeface="Futura PT Book" panose="020B0502020204020303" pitchFamily="34" charset="0"/>
              </a:rPr>
              <a:t>OzTAM</a:t>
            </a:r>
            <a:r>
              <a:rPr lang="en-US" sz="900" dirty="0">
                <a:latin typeface="Futura PT Book" panose="020B0502020204020303" pitchFamily="34" charset="0"/>
              </a:rPr>
              <a:t> Video Channels, </a:t>
            </a:r>
            <a:r>
              <a:rPr lang="en-US" sz="900" dirty="0" err="1">
                <a:latin typeface="Futura PT Book" panose="020B0502020204020303" pitchFamily="34" charset="0"/>
              </a:rPr>
              <a:t>OzTam</a:t>
            </a:r>
            <a:r>
              <a:rPr lang="en-US" sz="900" dirty="0">
                <a:latin typeface="Futura PT Book" panose="020B0502020204020303" pitchFamily="34" charset="0"/>
              </a:rPr>
              <a:t> Published Database, % share of video minutes by device</a:t>
            </a:r>
            <a:endParaRPr dirty="0">
              <a:latin typeface="Futura PT Book" panose="020B0502020204020303" pitchFamily="34" charset="77"/>
            </a:endParaRP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590E5F0A-30D3-A2FD-4D14-2F8FBCDA02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00E68CA-279C-E6C2-0EE4-B2D92189CD76}"/>
              </a:ext>
            </a:extLst>
          </p:cNvPr>
          <p:cNvSpPr txBox="1">
            <a:spLocks/>
          </p:cNvSpPr>
          <p:nvPr/>
        </p:nvSpPr>
        <p:spPr>
          <a:xfrm>
            <a:off x="6137482" y="1772214"/>
            <a:ext cx="6054518" cy="4813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Futura PT Bold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utura PT Book" panose="020B05020202040203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latin typeface="Futura PT Demi" panose="020B0502020204020303" pitchFamily="34" charset="77"/>
              </a:rPr>
              <a:t>selected commercial broadcast video on demand</a:t>
            </a:r>
            <a:br>
              <a:rPr lang="en-US" sz="1600" dirty="0">
                <a:latin typeface="Futura PT Demi" panose="020B0502020204020303" pitchFamily="34" charset="77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share of monthly BVOD video minutes by device </a:t>
            </a:r>
            <a:b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</a:br>
            <a:r>
              <a:rPr lang="en-US" sz="1600" b="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9Now, 7Plus, SBS on Demand and 10Play combined</a:t>
            </a:r>
          </a:p>
          <a:p>
            <a:pPr algn="ctr"/>
            <a:endParaRPr lang="en-US" sz="1400" b="0" dirty="0">
              <a:latin typeface="Futura PT Book" panose="020B0502020204020303" pitchFamily="34" charset="77"/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5E3F081F-CF9D-7ED3-74ED-3D2EFCCF46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4445480"/>
              </p:ext>
            </p:extLst>
          </p:nvPr>
        </p:nvGraphicFramePr>
        <p:xfrm>
          <a:off x="751855" y="2482025"/>
          <a:ext cx="5055350" cy="3521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578359A-C2CA-9674-1D8E-B418222159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5533961"/>
              </p:ext>
            </p:extLst>
          </p:nvPr>
        </p:nvGraphicFramePr>
        <p:xfrm>
          <a:off x="6502530" y="2514344"/>
          <a:ext cx="5400675" cy="3137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317287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EF27ADF-68CB-0374-DB39-E58F51D2B4BF}"/>
              </a:ext>
            </a:extLst>
          </p:cNvPr>
          <p:cNvSpPr/>
          <p:nvPr/>
        </p:nvSpPr>
        <p:spPr>
          <a:xfrm>
            <a:off x="-24765" y="6287090"/>
            <a:ext cx="12237361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E931D653-908A-3ECC-142B-D1CE9F4E1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9E9CD0-AAA9-19DB-9757-A45CC93DC824}"/>
              </a:ext>
            </a:extLst>
          </p:cNvPr>
          <p:cNvSpPr txBox="1"/>
          <p:nvPr/>
        </p:nvSpPr>
        <p:spPr>
          <a:xfrm>
            <a:off x="605930" y="405042"/>
            <a:ext cx="1080135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4200"/>
              <a:buFontTx/>
              <a:buNone/>
              <a:tabLst/>
              <a:defRPr/>
            </a:pPr>
            <a:r>
              <a:rPr lang="en-US" sz="3200" b="1" dirty="0">
                <a:latin typeface="Futura PT Demi" panose="020B0502020204020303" pitchFamily="34" charset="77"/>
                <a:ea typeface="+mj-ea"/>
                <a:cs typeface="+mj-cs"/>
              </a:rPr>
              <a:t>consumers are increasingly using AI websites and apps. </a:t>
            </a:r>
            <a:r>
              <a:rPr lang="en-US" sz="2000" dirty="0">
                <a:solidFill>
                  <a:prstClr val="black"/>
                </a:solidFill>
                <a:latin typeface="Futura PT Book" panose="020B0502020204020303" pitchFamily="34" charset="0"/>
              </a:rPr>
              <a:t>OpenAI (Chat GPT) audience has grown 18% over the last year to over 4.2 million in April 2024.</a:t>
            </a:r>
            <a:endParaRPr lang="en-US" dirty="0">
              <a:solidFill>
                <a:prstClr val="black"/>
              </a:solidFill>
              <a:latin typeface="Futura PT Book" panose="020B0502020204020303" pitchFamily="34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40D77C25-1910-0687-E815-0B5B494529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27" y="6376777"/>
            <a:ext cx="415364" cy="381259"/>
          </a:xfrm>
          <a:prstGeom prst="rect">
            <a:avLst/>
          </a:prstGeom>
        </p:spPr>
      </p:pic>
      <p:sp>
        <p:nvSpPr>
          <p:cNvPr id="5" name="Google Shape;119;p6">
            <a:extLst>
              <a:ext uri="{FF2B5EF4-FFF2-40B4-BE49-F238E27FC236}">
                <a16:creationId xmlns:a16="http://schemas.microsoft.com/office/drawing/2014/main" id="{010DD1EA-4AE0-8794-5B2D-CAC4C2801F50}"/>
              </a:ext>
            </a:extLst>
          </p:cNvPr>
          <p:cNvSpPr txBox="1"/>
          <p:nvPr/>
        </p:nvSpPr>
        <p:spPr>
          <a:xfrm>
            <a:off x="1428658" y="6476151"/>
            <a:ext cx="10837817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ea typeface="Poppins"/>
                <a:cs typeface="Poppins"/>
                <a:sym typeface="Poppins"/>
              </a:rPr>
              <a:t>Source: </a:t>
            </a:r>
            <a:r>
              <a:rPr lang="en-US" sz="9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Online Audience Measurement Service January 2023 – April 2024, Age 14+, computer/laptop/smartphone/tablet, Brand Group, Audience (000’s), Average time spent per person (Minutes), Audience composition %</a:t>
            </a:r>
            <a:endParaRPr lang="en-US" sz="900" dirty="0">
              <a:latin typeface="Futura PT Book" panose="020B0502020204020303" pitchFamily="34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469C6B-F0A2-BE92-1B44-98EC2ACF69A4}"/>
              </a:ext>
            </a:extLst>
          </p:cNvPr>
          <p:cNvSpPr txBox="1"/>
          <p:nvPr/>
        </p:nvSpPr>
        <p:spPr>
          <a:xfrm>
            <a:off x="605930" y="1550140"/>
            <a:ext cx="7290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PT Book" panose="020B0502020204020303" pitchFamily="34" charset="0"/>
                <a:ea typeface="+mn-ea"/>
                <a:cs typeface="+mn-cs"/>
              </a:rPr>
              <a:t>Open AI (Chat GPT) audience and time spent trend</a:t>
            </a:r>
            <a:endParaRPr kumimoji="0" lang="en-A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PT Book" panose="020B0502020204020303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164998-BE17-868C-DB5D-AF7AFAD43A1B}"/>
              </a:ext>
            </a:extLst>
          </p:cNvPr>
          <p:cNvSpPr txBox="1"/>
          <p:nvPr/>
        </p:nvSpPr>
        <p:spPr>
          <a:xfrm>
            <a:off x="7896226" y="1532575"/>
            <a:ext cx="395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PT Book" panose="020B0502020204020303" pitchFamily="34" charset="0"/>
                <a:ea typeface="+mn-ea"/>
                <a:cs typeface="+mn-cs"/>
              </a:rPr>
              <a:t>audience profile</a:t>
            </a:r>
            <a:endParaRPr kumimoji="0" lang="en-A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PT Book" panose="020B0502020204020303" pitchFamily="34" charset="0"/>
              <a:ea typeface="+mn-ea"/>
              <a:cs typeface="+mn-cs"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2041F8C0-C310-B2D1-32F4-A4AB04E6F53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8430793"/>
              </p:ext>
            </p:extLst>
          </p:nvPr>
        </p:nvGraphicFramePr>
        <p:xfrm>
          <a:off x="605930" y="2006901"/>
          <a:ext cx="7240246" cy="3833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C111799A-CE55-C012-16B9-F4A95E0C4D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1924541"/>
              </p:ext>
            </p:extLst>
          </p:nvPr>
        </p:nvGraphicFramePr>
        <p:xfrm>
          <a:off x="7896225" y="2560254"/>
          <a:ext cx="4162245" cy="2278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79860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28BFD89-F725-D26E-DD2C-6A3373271436}"/>
              </a:ext>
            </a:extLst>
          </p:cNvPr>
          <p:cNvSpPr/>
          <p:nvPr/>
        </p:nvSpPr>
        <p:spPr>
          <a:xfrm>
            <a:off x="-24765" y="6287090"/>
            <a:ext cx="12237361" cy="5830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4DDC4B-3974-FCDE-B3E6-A30703CA9239}"/>
              </a:ext>
            </a:extLst>
          </p:cNvPr>
          <p:cNvSpPr txBox="1"/>
          <p:nvPr/>
        </p:nvSpPr>
        <p:spPr>
          <a:xfrm>
            <a:off x="605930" y="1268730"/>
            <a:ext cx="1089074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defRPr/>
            </a:pPr>
            <a:r>
              <a:rPr lang="en-US" sz="1400" dirty="0">
                <a:solidFill>
                  <a:srgbClr val="F04B4A"/>
                </a:solidFill>
                <a:latin typeface="Futura PT Bold" panose="020B0902020204020203" pitchFamily="34" charset="0"/>
                <a:cs typeface="Poppins"/>
                <a:sym typeface="Poppins"/>
              </a:rPr>
              <a:t>Ipsos iris, IAB endorsed digital audience measurement currency</a:t>
            </a:r>
          </a:p>
          <a:p>
            <a:pPr marL="285750" indent="-285750" algn="l" fontAlgn="base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is the IAB Australia endorsed digital content measurement system for the planning, buying, and reporting of digital audiences in Australia.</a:t>
            </a:r>
          </a:p>
          <a:p>
            <a:pPr marL="285750" indent="-285750" algn="l" fontAlgn="base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iris is an inclusive, standardised currency providing a level playing field for comparison of digital audience reach and characteristics, along with other insights about Australians aged 14+ who access the wide variety of digital content and services on Smartphone, PC/Laptop, Tablet and CTV devices.</a:t>
            </a: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 iris brings a hybrid methodology combining metered data from a high quality, nationally representative, single-source passive panel with site-centric census measurement. </a:t>
            </a: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Ipsos conducts an establishment survey of 12,000 Australians aged 14 and over per annum to capture their digital device ownership and usage at both a household and personal level. </a:t>
            </a: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The survey is designed to create a digital universe on which to project online audiences and to provide panel recruitment targets covering demographics and device type ownership and usage. </a:t>
            </a: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Data from the Ipsos iris digital currency and from the establishment survey is included in these </a:t>
            </a:r>
            <a:r>
              <a:rPr lang="en-US" sz="1400" dirty="0" err="1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nickable</a:t>
            </a: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 charts. </a:t>
            </a: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Further insights and information on Ipsos iris is available at -  </a:t>
            </a: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  <a:hlinkClick r:id="rId3"/>
              </a:rPr>
              <a:t>iris-au.ipsos.com</a:t>
            </a:r>
            <a:endParaRPr lang="en-US" sz="1400" dirty="0">
              <a:solidFill>
                <a:schemeClr val="dk1"/>
              </a:solidFill>
              <a:latin typeface="Futura PT Book" panose="020B0502020204020303" pitchFamily="34" charset="77"/>
              <a:cs typeface="Poppins"/>
            </a:endParaRP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</a:rPr>
              <a:t>Monthly rankings are available at - </a:t>
            </a:r>
            <a:r>
              <a:rPr lang="en-US" sz="1400" dirty="0">
                <a:solidFill>
                  <a:schemeClr val="dk1"/>
                </a:solidFill>
                <a:latin typeface="Futura PT Book" panose="020B0502020204020303" pitchFamily="34" charset="77"/>
                <a:cs typeface="Poppins"/>
                <a:hlinkClick r:id="rId4"/>
              </a:rPr>
              <a:t>iris-au.Ipsos.com/rankings</a:t>
            </a:r>
            <a:endParaRPr lang="en-US" sz="1400" dirty="0">
              <a:solidFill>
                <a:schemeClr val="dk1"/>
              </a:solidFill>
              <a:latin typeface="Futura PT Book" panose="020B0502020204020303" pitchFamily="34" charset="77"/>
              <a:cs typeface="Poppins"/>
            </a:endParaRP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rgbClr val="F04B4A"/>
              </a:buClr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dk1"/>
              </a:solidFill>
              <a:latin typeface="Futura PT Book" panose="020B0502020204020303" pitchFamily="34" charset="77"/>
              <a:cs typeface="Poppins"/>
            </a:endParaRPr>
          </a:p>
        </p:txBody>
      </p:sp>
      <p:sp>
        <p:nvSpPr>
          <p:cNvPr id="5" name="Google Shape;50;p2">
            <a:extLst>
              <a:ext uri="{FF2B5EF4-FFF2-40B4-BE49-F238E27FC236}">
                <a16:creationId xmlns:a16="http://schemas.microsoft.com/office/drawing/2014/main" id="{4E66A2D3-704B-6AD4-BCD8-B653DFDE5FA5}"/>
              </a:ext>
            </a:extLst>
          </p:cNvPr>
          <p:cNvSpPr txBox="1">
            <a:spLocks/>
          </p:cNvSpPr>
          <p:nvPr/>
        </p:nvSpPr>
        <p:spPr>
          <a:xfrm>
            <a:off x="605930" y="548640"/>
            <a:ext cx="2788586" cy="40179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4200"/>
              <a:buFont typeface="Poppins"/>
              <a:buNone/>
            </a:pPr>
            <a:r>
              <a:rPr lang="en-US" sz="2800" b="1" dirty="0">
                <a:latin typeface="Futura PT Demi" panose="020B0502020204020303" pitchFamily="34" charset="77"/>
              </a:rPr>
              <a:t>source</a:t>
            </a: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40E3FEEF-0183-5AB1-A8E7-FDF0EF0A60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253" y="6231690"/>
            <a:ext cx="543354" cy="72447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2429</TotalTime>
  <Words>1435</Words>
  <Application>Microsoft Office PowerPoint</Application>
  <PresentationFormat>Widescreen</PresentationFormat>
  <Paragraphs>80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Futura PT Bold</vt:lpstr>
      <vt:lpstr>Futura PT Book</vt:lpstr>
      <vt:lpstr>Futura PT Demi</vt:lpstr>
      <vt:lpstr>Poppins</vt:lpstr>
      <vt:lpstr>Office Theme</vt:lpstr>
      <vt:lpstr>PowerPoint Presentation</vt:lpstr>
      <vt:lpstr>australian digital media ecosystem.</vt:lpstr>
      <vt:lpstr>PowerPoint Presentation</vt:lpstr>
      <vt:lpstr>PowerPoint Presentation</vt:lpstr>
      <vt:lpstr>nearly all online australians use social networking  websites and apps.</vt:lpstr>
      <vt:lpstr>top social networking brands </vt:lpstr>
      <vt:lpstr>PowerPoint Presentation</vt:lpstr>
      <vt:lpstr>major events have driven online news audience to record levels over March and April, up 2% year on year to 20.7 million.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Lorenza Mallia</dc:creator>
  <cp:lastModifiedBy>Natalie Stanbury</cp:lastModifiedBy>
  <cp:revision>103</cp:revision>
  <dcterms:created xsi:type="dcterms:W3CDTF">2023-02-21T05:50:13Z</dcterms:created>
  <dcterms:modified xsi:type="dcterms:W3CDTF">2024-05-29T06:07:34Z</dcterms:modified>
</cp:coreProperties>
</file>